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8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59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60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301" r:id="rId36"/>
    <p:sldId id="291" r:id="rId37"/>
    <p:sldId id="292" r:id="rId38"/>
    <p:sldId id="294" r:id="rId39"/>
    <p:sldId id="293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196B24"/>
    <a:srgbClr val="EBEBEB"/>
    <a:srgbClr val="E97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F02E5A-08F0-429D-B97C-CB1F80961B4A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D89829E-545A-442B-B8A3-44988F7053A6}">
      <dgm:prSet/>
      <dgm:spPr/>
      <dgm:t>
        <a:bodyPr/>
        <a:lstStyle/>
        <a:p>
          <a:r>
            <a:rPr lang="en-US" b="1" dirty="0"/>
            <a:t>(</a:t>
          </a:r>
          <a:r>
            <a:rPr lang="ko-KR" b="1" dirty="0"/>
            <a:t>대상지역 특성</a:t>
          </a:r>
          <a:r>
            <a:rPr lang="en-US" b="1" dirty="0"/>
            <a:t>) </a:t>
          </a:r>
          <a:r>
            <a:rPr lang="ko-KR" b="1" dirty="0" err="1"/>
            <a:t>유해남조류</a:t>
          </a:r>
          <a:r>
            <a:rPr lang="ko-KR" b="1" dirty="0"/>
            <a:t> </a:t>
          </a:r>
          <a:r>
            <a:rPr lang="ko-KR" b="1" dirty="0" err="1"/>
            <a:t>대발생</a:t>
          </a:r>
          <a:r>
            <a:rPr lang="ko-KR" b="1" dirty="0"/>
            <a:t> 잠재력</a:t>
          </a:r>
          <a:endParaRPr lang="en-US" b="1" dirty="0"/>
        </a:p>
      </dgm:t>
    </dgm:pt>
    <dgm:pt modelId="{79D4547A-D917-499E-BDF3-EE5CBDFB15B2}" type="parTrans" cxnId="{F3284E9F-836E-4EF6-815F-916802914092}">
      <dgm:prSet/>
      <dgm:spPr/>
      <dgm:t>
        <a:bodyPr/>
        <a:lstStyle/>
        <a:p>
          <a:endParaRPr lang="en-US"/>
        </a:p>
      </dgm:t>
    </dgm:pt>
    <dgm:pt modelId="{5AC1C484-0E12-44B8-A439-D0C6B51944FF}" type="sibTrans" cxnId="{F3284E9F-836E-4EF6-815F-916802914092}">
      <dgm:prSet/>
      <dgm:spPr/>
      <dgm:t>
        <a:bodyPr/>
        <a:lstStyle/>
        <a:p>
          <a:endParaRPr lang="en-US"/>
        </a:p>
      </dgm:t>
    </dgm:pt>
    <dgm:pt modelId="{E2CFC3B8-D020-4113-9420-44378C0A4C6F}">
      <dgm:prSet/>
      <dgm:spPr/>
      <dgm:t>
        <a:bodyPr/>
        <a:lstStyle/>
        <a:p>
          <a:r>
            <a:rPr lang="ko-KR" dirty="0"/>
            <a:t>팔당호는 충주댐</a:t>
          </a:r>
          <a:r>
            <a:rPr lang="en-US" dirty="0"/>
            <a:t>(</a:t>
          </a:r>
          <a:r>
            <a:rPr lang="ko-KR" dirty="0"/>
            <a:t>한강본류</a:t>
          </a:r>
          <a:r>
            <a:rPr lang="en-US" dirty="0"/>
            <a:t>)</a:t>
          </a:r>
          <a:r>
            <a:rPr lang="ko-KR" dirty="0"/>
            <a:t>과 청평댐</a:t>
          </a:r>
          <a:r>
            <a:rPr lang="en-US" dirty="0"/>
            <a:t>(</a:t>
          </a:r>
          <a:r>
            <a:rPr lang="ko-KR" dirty="0"/>
            <a:t>북한강</a:t>
          </a:r>
          <a:r>
            <a:rPr lang="en-US" dirty="0"/>
            <a:t>)</a:t>
          </a:r>
          <a:r>
            <a:rPr lang="ko-KR" dirty="0"/>
            <a:t>의 방류수로 이루어지며</a:t>
          </a:r>
          <a:r>
            <a:rPr lang="en-US" dirty="0"/>
            <a:t>,</a:t>
          </a:r>
          <a:r>
            <a:rPr lang="ko-KR" dirty="0"/>
            <a:t> 그 변동에 따라 흐름 변화 및 정체 발생</a:t>
          </a:r>
          <a:endParaRPr lang="en-US" dirty="0"/>
        </a:p>
      </dgm:t>
    </dgm:pt>
    <dgm:pt modelId="{93188809-134F-49E3-A4DB-650ADD346F9D}" type="parTrans" cxnId="{5EF811A6-71FA-4B28-B640-96F38F6B5627}">
      <dgm:prSet/>
      <dgm:spPr/>
      <dgm:t>
        <a:bodyPr/>
        <a:lstStyle/>
        <a:p>
          <a:endParaRPr lang="en-US"/>
        </a:p>
      </dgm:t>
    </dgm:pt>
    <dgm:pt modelId="{8B498D66-0F34-47F9-B04F-44F8C77ED029}" type="sibTrans" cxnId="{5EF811A6-71FA-4B28-B640-96F38F6B5627}">
      <dgm:prSet/>
      <dgm:spPr/>
      <dgm:t>
        <a:bodyPr/>
        <a:lstStyle/>
        <a:p>
          <a:endParaRPr lang="en-US"/>
        </a:p>
      </dgm:t>
    </dgm:pt>
    <dgm:pt modelId="{2024E6E3-7AE9-4A46-A2A4-4A9F115F7961}">
      <dgm:prSet/>
      <dgm:spPr/>
      <dgm:t>
        <a:bodyPr/>
        <a:lstStyle/>
        <a:p>
          <a:r>
            <a:rPr lang="ko-KR" dirty="0"/>
            <a:t>물 흐름 변동 시 조류 발생에 적절한 수질 및 기후인자가 형성되면 특정 조류의 성장이 나타남</a:t>
          </a:r>
          <a:endParaRPr lang="en-US" dirty="0"/>
        </a:p>
      </dgm:t>
    </dgm:pt>
    <dgm:pt modelId="{0B0FF927-B437-41CC-9E32-A97E1B76DD19}" type="parTrans" cxnId="{0479DE28-8FE6-4508-9374-1C5F61CE9F8E}">
      <dgm:prSet/>
      <dgm:spPr/>
      <dgm:t>
        <a:bodyPr/>
        <a:lstStyle/>
        <a:p>
          <a:endParaRPr lang="en-US"/>
        </a:p>
      </dgm:t>
    </dgm:pt>
    <dgm:pt modelId="{71465F81-D665-4483-9DE8-16F04FE011DB}" type="sibTrans" cxnId="{0479DE28-8FE6-4508-9374-1C5F61CE9F8E}">
      <dgm:prSet/>
      <dgm:spPr/>
      <dgm:t>
        <a:bodyPr/>
        <a:lstStyle/>
        <a:p>
          <a:endParaRPr lang="en-US"/>
        </a:p>
      </dgm:t>
    </dgm:pt>
    <dgm:pt modelId="{B1F013E5-3FEA-4823-9DAF-9D7BBCC73441}">
      <dgm:prSet/>
      <dgm:spPr/>
      <dgm:t>
        <a:bodyPr/>
        <a:lstStyle/>
        <a:p>
          <a:r>
            <a:rPr lang="ko-KR" dirty="0"/>
            <a:t>팔당호의 </a:t>
          </a:r>
          <a:r>
            <a:rPr lang="ko-KR" b="1" dirty="0" err="1">
              <a:solidFill>
                <a:schemeClr val="tx2">
                  <a:lumMod val="75000"/>
                  <a:lumOff val="25000"/>
                </a:schemeClr>
              </a:solidFill>
            </a:rPr>
            <a:t>유해남조류는</a:t>
          </a:r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 북한강 수계인 </a:t>
          </a:r>
          <a:r>
            <a:rPr lang="ko-KR" b="1" dirty="0" err="1">
              <a:solidFill>
                <a:schemeClr val="tx2">
                  <a:lumMod val="75000"/>
                  <a:lumOff val="25000"/>
                </a:schemeClr>
              </a:solidFill>
            </a:rPr>
            <a:t>삼봉을</a:t>
          </a:r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 중심으로 </a:t>
          </a:r>
          <a:r>
            <a:rPr lang="ko-KR" b="1" dirty="0" err="1">
              <a:solidFill>
                <a:schemeClr val="tx2">
                  <a:lumMod val="75000"/>
                  <a:lumOff val="25000"/>
                </a:schemeClr>
              </a:solidFill>
            </a:rPr>
            <a:t>서종대교</a:t>
          </a:r>
          <a:r>
            <a:rPr lang="en-US" b="1" dirty="0">
              <a:solidFill>
                <a:schemeClr val="tx2">
                  <a:lumMod val="75000"/>
                  <a:lumOff val="25000"/>
                </a:schemeClr>
              </a:solidFill>
            </a:rPr>
            <a:t>~</a:t>
          </a:r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양수대교 구간</a:t>
          </a:r>
          <a:r>
            <a:rPr lang="en-US" b="1" dirty="0">
              <a:solidFill>
                <a:schemeClr val="tx2">
                  <a:lumMod val="75000"/>
                  <a:lumOff val="25000"/>
                </a:schemeClr>
              </a:solidFill>
            </a:rPr>
            <a:t>(</a:t>
          </a:r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약 </a:t>
          </a:r>
          <a:r>
            <a:rPr lang="en-US" b="1" dirty="0">
              <a:solidFill>
                <a:schemeClr val="tx2">
                  <a:lumMod val="75000"/>
                  <a:lumOff val="25000"/>
                </a:schemeClr>
              </a:solidFill>
            </a:rPr>
            <a:t>12km)</a:t>
          </a:r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에서 주로 발생</a:t>
          </a:r>
          <a:endParaRPr lang="en-US" b="1" dirty="0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04709620-AD9D-4510-8FFC-143853B57123}" type="parTrans" cxnId="{AB195976-F65F-476B-AC2A-496FADE77B62}">
      <dgm:prSet/>
      <dgm:spPr/>
      <dgm:t>
        <a:bodyPr/>
        <a:lstStyle/>
        <a:p>
          <a:endParaRPr lang="en-US"/>
        </a:p>
      </dgm:t>
    </dgm:pt>
    <dgm:pt modelId="{111C37CD-6F24-4F9C-95B2-547054082848}" type="sibTrans" cxnId="{AB195976-F65F-476B-AC2A-496FADE77B62}">
      <dgm:prSet/>
      <dgm:spPr/>
      <dgm:t>
        <a:bodyPr/>
        <a:lstStyle/>
        <a:p>
          <a:endParaRPr lang="en-US"/>
        </a:p>
      </dgm:t>
    </dgm:pt>
    <dgm:pt modelId="{284AEE46-E72A-4A98-959C-6613145257D5}">
      <dgm:prSet/>
      <dgm:spPr>
        <a:gradFill rotWithShape="0">
          <a:gsLst>
            <a:gs pos="0">
              <a:schemeClr val="accent6">
                <a:lumMod val="40000"/>
                <a:lumOff val="60000"/>
              </a:schemeClr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</a:gradFill>
      </dgm:spPr>
      <dgm:t>
        <a:bodyPr/>
        <a:lstStyle/>
        <a:p>
          <a:r>
            <a:rPr lang="en-US" b="1" dirty="0"/>
            <a:t>(</a:t>
          </a:r>
          <a:r>
            <a:rPr lang="ko-KR" b="1" dirty="0"/>
            <a:t>녹조발생 현황</a:t>
          </a:r>
          <a:r>
            <a:rPr lang="en-US" b="1" dirty="0"/>
            <a:t>) </a:t>
          </a:r>
          <a:r>
            <a:rPr lang="ko-KR" b="1" dirty="0" err="1"/>
            <a:t>한강수계</a:t>
          </a:r>
          <a:r>
            <a:rPr lang="ko-KR" b="1" dirty="0"/>
            <a:t> ‘팔당호’ 조류경보 </a:t>
          </a:r>
          <a:r>
            <a:rPr lang="ko-KR" b="1" dirty="0" err="1"/>
            <a:t>미발령</a:t>
          </a:r>
          <a:endParaRPr lang="en-US" b="1" dirty="0"/>
        </a:p>
      </dgm:t>
    </dgm:pt>
    <dgm:pt modelId="{0B359DD2-F796-44EF-B21A-C25B2BBF5CF4}" type="parTrans" cxnId="{78D66EC6-F0EF-4E74-98F0-35E0933703FE}">
      <dgm:prSet/>
      <dgm:spPr/>
      <dgm:t>
        <a:bodyPr/>
        <a:lstStyle/>
        <a:p>
          <a:endParaRPr lang="en-US"/>
        </a:p>
      </dgm:t>
    </dgm:pt>
    <dgm:pt modelId="{0F0967BA-290D-4FFE-A454-9C0B373F3DD1}" type="sibTrans" cxnId="{78D66EC6-F0EF-4E74-98F0-35E0933703FE}">
      <dgm:prSet/>
      <dgm:spPr/>
      <dgm:t>
        <a:bodyPr/>
        <a:lstStyle/>
        <a:p>
          <a:endParaRPr lang="en-US"/>
        </a:p>
      </dgm:t>
    </dgm:pt>
    <dgm:pt modelId="{F7970C38-4F75-48A5-A561-CF93B06FECE3}">
      <dgm:prSet/>
      <dgm:spPr/>
      <dgm:t>
        <a:bodyPr/>
        <a:lstStyle/>
        <a:p>
          <a:r>
            <a:rPr lang="en-US" b="1" dirty="0">
              <a:solidFill>
                <a:schemeClr val="tx2">
                  <a:lumMod val="75000"/>
                  <a:lumOff val="25000"/>
                </a:schemeClr>
              </a:solidFill>
            </a:rPr>
            <a:t>1998</a:t>
          </a:r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년부터</a:t>
          </a:r>
          <a:r>
            <a:rPr lang="ko-KR" dirty="0"/>
            <a:t> 조류경보제 운영하며 수온</a:t>
          </a:r>
          <a:r>
            <a:rPr lang="en-US" dirty="0"/>
            <a:t>, </a:t>
          </a:r>
          <a:r>
            <a:rPr lang="ko-KR" dirty="0"/>
            <a:t>강수량 등 외부 환경요인에 따라 ‘관심’ 단계가 발령되었으나</a:t>
          </a:r>
          <a:r>
            <a:rPr lang="en-US" dirty="0"/>
            <a:t>, </a:t>
          </a:r>
          <a:r>
            <a:rPr lang="en-US" b="1" dirty="0">
              <a:solidFill>
                <a:schemeClr val="tx2">
                  <a:lumMod val="75000"/>
                  <a:lumOff val="25000"/>
                </a:schemeClr>
              </a:solidFill>
            </a:rPr>
            <a:t>‘</a:t>
          </a:r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경계’ 이상 발령은 없었음</a:t>
          </a:r>
          <a:endParaRPr lang="en-US" b="1" dirty="0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67F6B5AE-43E9-43A9-8076-2A67CC3E9952}" type="parTrans" cxnId="{B28E3BB0-C155-4E86-ADCF-95929C7AF1B2}">
      <dgm:prSet/>
      <dgm:spPr/>
      <dgm:t>
        <a:bodyPr/>
        <a:lstStyle/>
        <a:p>
          <a:endParaRPr lang="en-US"/>
        </a:p>
      </dgm:t>
    </dgm:pt>
    <dgm:pt modelId="{75D59EFC-9861-4927-82C6-BE725E6C3E2E}" type="sibTrans" cxnId="{B28E3BB0-C155-4E86-ADCF-95929C7AF1B2}">
      <dgm:prSet/>
      <dgm:spPr/>
      <dgm:t>
        <a:bodyPr/>
        <a:lstStyle/>
        <a:p>
          <a:endParaRPr lang="en-US"/>
        </a:p>
      </dgm:t>
    </dgm:pt>
    <dgm:pt modelId="{26C3D6A7-17A5-4407-BD4F-6DCE949E7D02}">
      <dgm:prSet/>
      <dgm:spPr/>
      <dgm:t>
        <a:bodyPr/>
        <a:lstStyle/>
        <a:p>
          <a:r>
            <a:rPr lang="en-US" b="1" dirty="0">
              <a:solidFill>
                <a:schemeClr val="tx2">
                  <a:lumMod val="75000"/>
                  <a:lumOff val="25000"/>
                </a:schemeClr>
              </a:solidFill>
            </a:rPr>
            <a:t>2018</a:t>
          </a:r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년</a:t>
          </a:r>
          <a:r>
            <a:rPr lang="en-US" b="1" dirty="0">
              <a:solidFill>
                <a:schemeClr val="tx2">
                  <a:lumMod val="75000"/>
                  <a:lumOff val="25000"/>
                </a:schemeClr>
              </a:solidFill>
            </a:rPr>
            <a:t>(‘</a:t>
          </a:r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관심’ </a:t>
          </a:r>
          <a:r>
            <a:rPr lang="en-US" b="1" dirty="0">
              <a:solidFill>
                <a:schemeClr val="tx2">
                  <a:lumMod val="75000"/>
                  <a:lumOff val="25000"/>
                </a:schemeClr>
              </a:solidFill>
            </a:rPr>
            <a:t>22</a:t>
          </a:r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일간 발령</a:t>
          </a:r>
          <a:r>
            <a:rPr lang="en-US" b="1" dirty="0">
              <a:solidFill>
                <a:schemeClr val="tx2">
                  <a:lumMod val="75000"/>
                  <a:lumOff val="25000"/>
                </a:schemeClr>
              </a:solidFill>
            </a:rPr>
            <a:t>) </a:t>
          </a:r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이후 경보발령 없음</a:t>
          </a:r>
          <a:endParaRPr lang="en-US" b="1" dirty="0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48CB023A-68FB-445F-B5E7-3DFB22A5424D}" type="parTrans" cxnId="{96E00A71-5AD0-4F48-995D-72D827E334DC}">
      <dgm:prSet/>
      <dgm:spPr/>
      <dgm:t>
        <a:bodyPr/>
        <a:lstStyle/>
        <a:p>
          <a:endParaRPr lang="en-US"/>
        </a:p>
      </dgm:t>
    </dgm:pt>
    <dgm:pt modelId="{C1364BFA-3368-49F3-B9D4-8B3D74635B31}" type="sibTrans" cxnId="{96E00A71-5AD0-4F48-995D-72D827E334DC}">
      <dgm:prSet/>
      <dgm:spPr/>
      <dgm:t>
        <a:bodyPr/>
        <a:lstStyle/>
        <a:p>
          <a:endParaRPr lang="en-US"/>
        </a:p>
      </dgm:t>
    </dgm:pt>
    <dgm:pt modelId="{6C8247FC-E3C6-412B-8DC4-D67FB3FFD2DE}">
      <dgm:prSet/>
      <dgm:spPr/>
      <dgm:t>
        <a:bodyPr/>
        <a:lstStyle/>
        <a:p>
          <a:r>
            <a:rPr lang="en-US" dirty="0"/>
            <a:t>2022</a:t>
          </a:r>
          <a:r>
            <a:rPr lang="ko-KR" dirty="0"/>
            <a:t>년 </a:t>
          </a:r>
          <a:r>
            <a:rPr lang="en-US" dirty="0"/>
            <a:t>3</a:t>
          </a:r>
          <a:r>
            <a:rPr lang="ko-KR" dirty="0"/>
            <a:t>개 지점 중 </a:t>
          </a:r>
          <a:r>
            <a:rPr lang="ko-KR" dirty="0" err="1"/>
            <a:t>댐앞</a:t>
          </a:r>
          <a:r>
            <a:rPr lang="en-US" dirty="0"/>
            <a:t>(</a:t>
          </a:r>
          <a:r>
            <a:rPr lang="ko-KR" dirty="0"/>
            <a:t>최대 </a:t>
          </a:r>
          <a:r>
            <a:rPr lang="en-US" dirty="0"/>
            <a:t>359cells/mL)</a:t>
          </a:r>
          <a:r>
            <a:rPr lang="ko-KR" dirty="0"/>
            <a:t>과 </a:t>
          </a:r>
          <a:r>
            <a:rPr lang="ko-KR" dirty="0" err="1"/>
            <a:t>삼봉</a:t>
          </a:r>
          <a:r>
            <a:rPr lang="en-US" dirty="0"/>
            <a:t>(172cells/mL)</a:t>
          </a:r>
          <a:r>
            <a:rPr lang="ko-KR" dirty="0"/>
            <a:t>에서 </a:t>
          </a:r>
          <a:r>
            <a:rPr lang="ko-KR" dirty="0" err="1"/>
            <a:t>유해남조류</a:t>
          </a:r>
          <a:r>
            <a:rPr lang="ko-KR" dirty="0"/>
            <a:t> 출현</a:t>
          </a:r>
          <a:r>
            <a:rPr lang="en-US" dirty="0"/>
            <a:t>, 1,000cells/mL </a:t>
          </a:r>
          <a:r>
            <a:rPr lang="ko-KR" dirty="0"/>
            <a:t>미만으로 ‘관심’ 단계 </a:t>
          </a:r>
          <a:r>
            <a:rPr lang="ko-KR" dirty="0" err="1"/>
            <a:t>미발령</a:t>
          </a:r>
          <a:endParaRPr lang="en-US" dirty="0"/>
        </a:p>
      </dgm:t>
    </dgm:pt>
    <dgm:pt modelId="{59AC381F-5BF3-4686-B1C8-EBEFF79F61CE}" type="parTrans" cxnId="{0A5AD2D5-3BB1-4178-880F-AD5B4BD15CFE}">
      <dgm:prSet/>
      <dgm:spPr/>
      <dgm:t>
        <a:bodyPr/>
        <a:lstStyle/>
        <a:p>
          <a:endParaRPr lang="en-US"/>
        </a:p>
      </dgm:t>
    </dgm:pt>
    <dgm:pt modelId="{EF4CBF1F-CE16-43C5-A4FB-6ECCC2A9A18C}" type="sibTrans" cxnId="{0A5AD2D5-3BB1-4178-880F-AD5B4BD15CFE}">
      <dgm:prSet/>
      <dgm:spPr/>
      <dgm:t>
        <a:bodyPr/>
        <a:lstStyle/>
        <a:p>
          <a:endParaRPr lang="en-US"/>
        </a:p>
      </dgm:t>
    </dgm:pt>
    <dgm:pt modelId="{D5A2D097-85AA-4066-AC39-59BC124514C0}">
      <dgm:prSet/>
      <dgm:spPr/>
      <dgm:t>
        <a:bodyPr/>
        <a:lstStyle/>
        <a:p>
          <a:r>
            <a:rPr lang="en-US" dirty="0"/>
            <a:t>※ 2022</a:t>
          </a:r>
          <a:r>
            <a:rPr lang="ko-KR" dirty="0"/>
            <a:t>년 </a:t>
          </a:r>
          <a:r>
            <a:rPr lang="ko-KR" dirty="0" err="1"/>
            <a:t>한강수계</a:t>
          </a:r>
          <a:r>
            <a:rPr lang="ko-KR" dirty="0"/>
            <a:t> 총 강수량</a:t>
          </a:r>
          <a:r>
            <a:rPr lang="en-US" dirty="0"/>
            <a:t>(2,143.4mm)</a:t>
          </a:r>
          <a:r>
            <a:rPr lang="ko-KR" dirty="0"/>
            <a:t>이 최근 </a:t>
          </a:r>
          <a:r>
            <a:rPr lang="en-US" dirty="0"/>
            <a:t>10</a:t>
          </a:r>
          <a:r>
            <a:rPr lang="ko-KR" dirty="0"/>
            <a:t>년간 평균 강수량</a:t>
          </a:r>
          <a:r>
            <a:rPr lang="en-US" dirty="0"/>
            <a:t>(1,171.1mm)</a:t>
          </a:r>
          <a:r>
            <a:rPr lang="ko-KR" dirty="0"/>
            <a:t>보다 많았으며</a:t>
          </a:r>
          <a:r>
            <a:rPr lang="en-US" dirty="0"/>
            <a:t>, </a:t>
          </a:r>
          <a:r>
            <a:rPr lang="ko-KR" dirty="0"/>
            <a:t>특히 </a:t>
          </a:r>
          <a:r>
            <a:rPr lang="en-US" dirty="0"/>
            <a:t>1</a:t>
          </a:r>
          <a:r>
            <a:rPr lang="ko-KR" dirty="0"/>
            <a:t>～</a:t>
          </a:r>
          <a:r>
            <a:rPr lang="en-US" dirty="0"/>
            <a:t>5</a:t>
          </a:r>
          <a:r>
            <a:rPr lang="ko-KR" dirty="0"/>
            <a:t>월까지는 평년보다 적다가 수온이 높아지는 </a:t>
          </a:r>
          <a:r>
            <a:rPr lang="en-US" dirty="0"/>
            <a:t>6</a:t>
          </a:r>
          <a:r>
            <a:rPr lang="ko-KR" dirty="0"/>
            <a:t>～</a:t>
          </a:r>
          <a:r>
            <a:rPr lang="en-US" dirty="0"/>
            <a:t>9</a:t>
          </a:r>
          <a:r>
            <a:rPr lang="ko-KR" dirty="0"/>
            <a:t>월 강수량이 매우 많았음</a:t>
          </a:r>
          <a:endParaRPr lang="en-US" dirty="0"/>
        </a:p>
      </dgm:t>
    </dgm:pt>
    <dgm:pt modelId="{6C00BC2F-AF6D-488A-897D-9890AA029827}" type="parTrans" cxnId="{B9599C86-ACA2-43F7-AAD9-0B54269EAF9A}">
      <dgm:prSet/>
      <dgm:spPr/>
      <dgm:t>
        <a:bodyPr/>
        <a:lstStyle/>
        <a:p>
          <a:endParaRPr lang="en-US"/>
        </a:p>
      </dgm:t>
    </dgm:pt>
    <dgm:pt modelId="{BF970FB9-5D99-4BFE-A638-87773DBA8C4E}" type="sibTrans" cxnId="{B9599C86-ACA2-43F7-AAD9-0B54269EAF9A}">
      <dgm:prSet/>
      <dgm:spPr/>
      <dgm:t>
        <a:bodyPr/>
        <a:lstStyle/>
        <a:p>
          <a:endParaRPr lang="en-US"/>
        </a:p>
      </dgm:t>
    </dgm:pt>
    <dgm:pt modelId="{3F9DEDF8-3C50-46CB-80EE-4B83C4EAC7AD}" type="pres">
      <dgm:prSet presAssocID="{0AF02E5A-08F0-429D-B97C-CB1F80961B4A}" presName="linear" presStyleCnt="0">
        <dgm:presLayoutVars>
          <dgm:dir/>
          <dgm:animLvl val="lvl"/>
          <dgm:resizeHandles val="exact"/>
        </dgm:presLayoutVars>
      </dgm:prSet>
      <dgm:spPr/>
    </dgm:pt>
    <dgm:pt modelId="{EB46B415-2C16-4090-9778-31AC738EE307}" type="pres">
      <dgm:prSet presAssocID="{9D89829E-545A-442B-B8A3-44988F7053A6}" presName="parentLin" presStyleCnt="0"/>
      <dgm:spPr/>
    </dgm:pt>
    <dgm:pt modelId="{4D1BEBBE-9BA2-460D-9BA7-314606EF7D7A}" type="pres">
      <dgm:prSet presAssocID="{9D89829E-545A-442B-B8A3-44988F7053A6}" presName="parentLeftMargin" presStyleLbl="node1" presStyleIdx="0" presStyleCnt="2"/>
      <dgm:spPr/>
    </dgm:pt>
    <dgm:pt modelId="{266C1DB1-F047-495A-9FBE-FCD9FAAC7019}" type="pres">
      <dgm:prSet presAssocID="{9D89829E-545A-442B-B8A3-44988F7053A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A392B1B-C8E5-4B4D-AC39-A9C34FD32F25}" type="pres">
      <dgm:prSet presAssocID="{9D89829E-545A-442B-B8A3-44988F7053A6}" presName="negativeSpace" presStyleCnt="0"/>
      <dgm:spPr/>
    </dgm:pt>
    <dgm:pt modelId="{BE9C0A95-11A6-471A-8444-A47E4D9500B9}" type="pres">
      <dgm:prSet presAssocID="{9D89829E-545A-442B-B8A3-44988F7053A6}" presName="childText" presStyleLbl="conFgAcc1" presStyleIdx="0" presStyleCnt="2">
        <dgm:presLayoutVars>
          <dgm:bulletEnabled val="1"/>
        </dgm:presLayoutVars>
      </dgm:prSet>
      <dgm:spPr/>
    </dgm:pt>
    <dgm:pt modelId="{028651E3-6CD2-48E1-962C-0E4339CF8C6B}" type="pres">
      <dgm:prSet presAssocID="{5AC1C484-0E12-44B8-A439-D0C6B51944FF}" presName="spaceBetweenRectangles" presStyleCnt="0"/>
      <dgm:spPr/>
    </dgm:pt>
    <dgm:pt modelId="{84885FA5-23C0-461B-A327-D2AA2444EB87}" type="pres">
      <dgm:prSet presAssocID="{284AEE46-E72A-4A98-959C-6613145257D5}" presName="parentLin" presStyleCnt="0"/>
      <dgm:spPr/>
    </dgm:pt>
    <dgm:pt modelId="{52CBC686-C99D-4ABC-8BAD-251C43153713}" type="pres">
      <dgm:prSet presAssocID="{284AEE46-E72A-4A98-959C-6613145257D5}" presName="parentLeftMargin" presStyleLbl="node1" presStyleIdx="0" presStyleCnt="2"/>
      <dgm:spPr/>
    </dgm:pt>
    <dgm:pt modelId="{2109448E-5253-4A04-BC67-360C10A8C3BD}" type="pres">
      <dgm:prSet presAssocID="{284AEE46-E72A-4A98-959C-6613145257D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12F5123-6964-494B-BFE6-3524C79BBE8E}" type="pres">
      <dgm:prSet presAssocID="{284AEE46-E72A-4A98-959C-6613145257D5}" presName="negativeSpace" presStyleCnt="0"/>
      <dgm:spPr/>
    </dgm:pt>
    <dgm:pt modelId="{89B5025E-8B6F-497C-817A-7B1752F93172}" type="pres">
      <dgm:prSet presAssocID="{284AEE46-E72A-4A98-959C-6613145257D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091380C-6901-4ECC-843C-605ADDB42B12}" type="presOf" srcId="{F7970C38-4F75-48A5-A561-CF93B06FECE3}" destId="{89B5025E-8B6F-497C-817A-7B1752F93172}" srcOrd="0" destOrd="0" presId="urn:microsoft.com/office/officeart/2005/8/layout/list1"/>
    <dgm:cxn modelId="{8822210D-A075-4BF2-A4E6-66952AADB83F}" type="presOf" srcId="{9D89829E-545A-442B-B8A3-44988F7053A6}" destId="{266C1DB1-F047-495A-9FBE-FCD9FAAC7019}" srcOrd="1" destOrd="0" presId="urn:microsoft.com/office/officeart/2005/8/layout/list1"/>
    <dgm:cxn modelId="{C2376D11-DF09-488C-BAA5-F153CB9C6251}" type="presOf" srcId="{B1F013E5-3FEA-4823-9DAF-9D7BBCC73441}" destId="{BE9C0A95-11A6-471A-8444-A47E4D9500B9}" srcOrd="0" destOrd="2" presId="urn:microsoft.com/office/officeart/2005/8/layout/list1"/>
    <dgm:cxn modelId="{665FED19-1425-4F64-9292-BD6F7A0D9161}" type="presOf" srcId="{E2CFC3B8-D020-4113-9420-44378C0A4C6F}" destId="{BE9C0A95-11A6-471A-8444-A47E4D9500B9}" srcOrd="0" destOrd="0" presId="urn:microsoft.com/office/officeart/2005/8/layout/list1"/>
    <dgm:cxn modelId="{0479DE28-8FE6-4508-9374-1C5F61CE9F8E}" srcId="{9D89829E-545A-442B-B8A3-44988F7053A6}" destId="{2024E6E3-7AE9-4A46-A2A4-4A9F115F7961}" srcOrd="1" destOrd="0" parTransId="{0B0FF927-B437-41CC-9E32-A97E1B76DD19}" sibTransId="{71465F81-D665-4483-9DE8-16F04FE011DB}"/>
    <dgm:cxn modelId="{4AA4733B-FAA0-4BDE-A943-0AE549370449}" type="presOf" srcId="{9D89829E-545A-442B-B8A3-44988F7053A6}" destId="{4D1BEBBE-9BA2-460D-9BA7-314606EF7D7A}" srcOrd="0" destOrd="0" presId="urn:microsoft.com/office/officeart/2005/8/layout/list1"/>
    <dgm:cxn modelId="{387E274A-22F2-4B3A-B1E6-E89F75462326}" type="presOf" srcId="{284AEE46-E72A-4A98-959C-6613145257D5}" destId="{52CBC686-C99D-4ABC-8BAD-251C43153713}" srcOrd="0" destOrd="0" presId="urn:microsoft.com/office/officeart/2005/8/layout/list1"/>
    <dgm:cxn modelId="{96E00A71-5AD0-4F48-995D-72D827E334DC}" srcId="{284AEE46-E72A-4A98-959C-6613145257D5}" destId="{26C3D6A7-17A5-4407-BD4F-6DCE949E7D02}" srcOrd="1" destOrd="0" parTransId="{48CB023A-68FB-445F-B5E7-3DFB22A5424D}" sibTransId="{C1364BFA-3368-49F3-B9D4-8B3D74635B31}"/>
    <dgm:cxn modelId="{AB195976-F65F-476B-AC2A-496FADE77B62}" srcId="{9D89829E-545A-442B-B8A3-44988F7053A6}" destId="{B1F013E5-3FEA-4823-9DAF-9D7BBCC73441}" srcOrd="2" destOrd="0" parTransId="{04709620-AD9D-4510-8FFC-143853B57123}" sibTransId="{111C37CD-6F24-4F9C-95B2-547054082848}"/>
    <dgm:cxn modelId="{FA8ABD7B-7369-43E0-B205-C5C0FC10BFBC}" type="presOf" srcId="{0AF02E5A-08F0-429D-B97C-CB1F80961B4A}" destId="{3F9DEDF8-3C50-46CB-80EE-4B83C4EAC7AD}" srcOrd="0" destOrd="0" presId="urn:microsoft.com/office/officeart/2005/8/layout/list1"/>
    <dgm:cxn modelId="{B9599C86-ACA2-43F7-AAD9-0B54269EAF9A}" srcId="{6C8247FC-E3C6-412B-8DC4-D67FB3FFD2DE}" destId="{D5A2D097-85AA-4066-AC39-59BC124514C0}" srcOrd="0" destOrd="0" parTransId="{6C00BC2F-AF6D-488A-897D-9890AA029827}" sibTransId="{BF970FB9-5D99-4BFE-A638-87773DBA8C4E}"/>
    <dgm:cxn modelId="{800A9689-CF81-4B7A-A3C6-126D2B30E82E}" type="presOf" srcId="{26C3D6A7-17A5-4407-BD4F-6DCE949E7D02}" destId="{89B5025E-8B6F-497C-817A-7B1752F93172}" srcOrd="0" destOrd="1" presId="urn:microsoft.com/office/officeart/2005/8/layout/list1"/>
    <dgm:cxn modelId="{A28B5E9E-7835-4EBD-B97B-0BB8985E5649}" type="presOf" srcId="{284AEE46-E72A-4A98-959C-6613145257D5}" destId="{2109448E-5253-4A04-BC67-360C10A8C3BD}" srcOrd="1" destOrd="0" presId="urn:microsoft.com/office/officeart/2005/8/layout/list1"/>
    <dgm:cxn modelId="{F3284E9F-836E-4EF6-815F-916802914092}" srcId="{0AF02E5A-08F0-429D-B97C-CB1F80961B4A}" destId="{9D89829E-545A-442B-B8A3-44988F7053A6}" srcOrd="0" destOrd="0" parTransId="{79D4547A-D917-499E-BDF3-EE5CBDFB15B2}" sibTransId="{5AC1C484-0E12-44B8-A439-D0C6B51944FF}"/>
    <dgm:cxn modelId="{5EF811A6-71FA-4B28-B640-96F38F6B5627}" srcId="{9D89829E-545A-442B-B8A3-44988F7053A6}" destId="{E2CFC3B8-D020-4113-9420-44378C0A4C6F}" srcOrd="0" destOrd="0" parTransId="{93188809-134F-49E3-A4DB-650ADD346F9D}" sibTransId="{8B498D66-0F34-47F9-B04F-44F8C77ED029}"/>
    <dgm:cxn modelId="{B28E3BB0-C155-4E86-ADCF-95929C7AF1B2}" srcId="{284AEE46-E72A-4A98-959C-6613145257D5}" destId="{F7970C38-4F75-48A5-A561-CF93B06FECE3}" srcOrd="0" destOrd="0" parTransId="{67F6B5AE-43E9-43A9-8076-2A67CC3E9952}" sibTransId="{75D59EFC-9861-4927-82C6-BE725E6C3E2E}"/>
    <dgm:cxn modelId="{8C9F1ABD-C310-466C-BCF2-5F9B8841B63D}" type="presOf" srcId="{6C8247FC-E3C6-412B-8DC4-D67FB3FFD2DE}" destId="{89B5025E-8B6F-497C-817A-7B1752F93172}" srcOrd="0" destOrd="2" presId="urn:microsoft.com/office/officeart/2005/8/layout/list1"/>
    <dgm:cxn modelId="{78D66EC6-F0EF-4E74-98F0-35E0933703FE}" srcId="{0AF02E5A-08F0-429D-B97C-CB1F80961B4A}" destId="{284AEE46-E72A-4A98-959C-6613145257D5}" srcOrd="1" destOrd="0" parTransId="{0B359DD2-F796-44EF-B21A-C25B2BBF5CF4}" sibTransId="{0F0967BA-290D-4FFE-A454-9C0B373F3DD1}"/>
    <dgm:cxn modelId="{A62BCED1-BFBD-4115-AD69-B281AE27D7B8}" type="presOf" srcId="{2024E6E3-7AE9-4A46-A2A4-4A9F115F7961}" destId="{BE9C0A95-11A6-471A-8444-A47E4D9500B9}" srcOrd="0" destOrd="1" presId="urn:microsoft.com/office/officeart/2005/8/layout/list1"/>
    <dgm:cxn modelId="{0A5AD2D5-3BB1-4178-880F-AD5B4BD15CFE}" srcId="{284AEE46-E72A-4A98-959C-6613145257D5}" destId="{6C8247FC-E3C6-412B-8DC4-D67FB3FFD2DE}" srcOrd="2" destOrd="0" parTransId="{59AC381F-5BF3-4686-B1C8-EBEFF79F61CE}" sibTransId="{EF4CBF1F-CE16-43C5-A4FB-6ECCC2A9A18C}"/>
    <dgm:cxn modelId="{5877E5F7-8991-4D95-9B3B-F8CD564E1F96}" type="presOf" srcId="{D5A2D097-85AA-4066-AC39-59BC124514C0}" destId="{89B5025E-8B6F-497C-817A-7B1752F93172}" srcOrd="0" destOrd="3" presId="urn:microsoft.com/office/officeart/2005/8/layout/list1"/>
    <dgm:cxn modelId="{0416022B-F747-4517-B1CD-421C970BD5A6}" type="presParOf" srcId="{3F9DEDF8-3C50-46CB-80EE-4B83C4EAC7AD}" destId="{EB46B415-2C16-4090-9778-31AC738EE307}" srcOrd="0" destOrd="0" presId="urn:microsoft.com/office/officeart/2005/8/layout/list1"/>
    <dgm:cxn modelId="{43ED3B71-B5E3-4D18-96CD-EA043D19BB32}" type="presParOf" srcId="{EB46B415-2C16-4090-9778-31AC738EE307}" destId="{4D1BEBBE-9BA2-460D-9BA7-314606EF7D7A}" srcOrd="0" destOrd="0" presId="urn:microsoft.com/office/officeart/2005/8/layout/list1"/>
    <dgm:cxn modelId="{EF731C7F-73DA-4DE4-8E03-9FEB1937ED1A}" type="presParOf" srcId="{EB46B415-2C16-4090-9778-31AC738EE307}" destId="{266C1DB1-F047-495A-9FBE-FCD9FAAC7019}" srcOrd="1" destOrd="0" presId="urn:microsoft.com/office/officeart/2005/8/layout/list1"/>
    <dgm:cxn modelId="{1F9D1D1C-4702-4C2B-999C-BA5994B9E671}" type="presParOf" srcId="{3F9DEDF8-3C50-46CB-80EE-4B83C4EAC7AD}" destId="{2A392B1B-C8E5-4B4D-AC39-A9C34FD32F25}" srcOrd="1" destOrd="0" presId="urn:microsoft.com/office/officeart/2005/8/layout/list1"/>
    <dgm:cxn modelId="{D82A0BAA-CFF9-40D3-8D64-08E1C587AEFA}" type="presParOf" srcId="{3F9DEDF8-3C50-46CB-80EE-4B83C4EAC7AD}" destId="{BE9C0A95-11A6-471A-8444-A47E4D9500B9}" srcOrd="2" destOrd="0" presId="urn:microsoft.com/office/officeart/2005/8/layout/list1"/>
    <dgm:cxn modelId="{5D071D59-499A-43BC-952D-3FD16431D1F8}" type="presParOf" srcId="{3F9DEDF8-3C50-46CB-80EE-4B83C4EAC7AD}" destId="{028651E3-6CD2-48E1-962C-0E4339CF8C6B}" srcOrd="3" destOrd="0" presId="urn:microsoft.com/office/officeart/2005/8/layout/list1"/>
    <dgm:cxn modelId="{364D468D-CDCF-4F62-973B-24A43EB692CF}" type="presParOf" srcId="{3F9DEDF8-3C50-46CB-80EE-4B83C4EAC7AD}" destId="{84885FA5-23C0-461B-A327-D2AA2444EB87}" srcOrd="4" destOrd="0" presId="urn:microsoft.com/office/officeart/2005/8/layout/list1"/>
    <dgm:cxn modelId="{8B2A8373-386C-4879-93A5-0CDCB5334438}" type="presParOf" srcId="{84885FA5-23C0-461B-A327-D2AA2444EB87}" destId="{52CBC686-C99D-4ABC-8BAD-251C43153713}" srcOrd="0" destOrd="0" presId="urn:microsoft.com/office/officeart/2005/8/layout/list1"/>
    <dgm:cxn modelId="{5475CA7B-F167-49A3-8EE6-2BDD0CD9A544}" type="presParOf" srcId="{84885FA5-23C0-461B-A327-D2AA2444EB87}" destId="{2109448E-5253-4A04-BC67-360C10A8C3BD}" srcOrd="1" destOrd="0" presId="urn:microsoft.com/office/officeart/2005/8/layout/list1"/>
    <dgm:cxn modelId="{ECB9E8E6-F7AE-42EE-A38A-986982DD2643}" type="presParOf" srcId="{3F9DEDF8-3C50-46CB-80EE-4B83C4EAC7AD}" destId="{712F5123-6964-494B-BFE6-3524C79BBE8E}" srcOrd="5" destOrd="0" presId="urn:microsoft.com/office/officeart/2005/8/layout/list1"/>
    <dgm:cxn modelId="{F7634F9D-4612-42C6-BC99-B639693E9C9C}" type="presParOf" srcId="{3F9DEDF8-3C50-46CB-80EE-4B83C4EAC7AD}" destId="{89B5025E-8B6F-497C-817A-7B1752F9317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87428E-E1BA-48A4-BF3E-4D8FB2202203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57ADDEA-A10D-4CFB-B544-D6065F8FEA38}">
      <dgm:prSet/>
      <dgm:spPr/>
      <dgm:t>
        <a:bodyPr/>
        <a:lstStyle/>
        <a:p>
          <a:r>
            <a:rPr lang="en-US" b="1" dirty="0"/>
            <a:t>(</a:t>
          </a:r>
          <a:r>
            <a:rPr lang="ko-KR" b="1" dirty="0"/>
            <a:t>대상지역 특성</a:t>
          </a:r>
          <a:r>
            <a:rPr lang="en-US" b="1" dirty="0"/>
            <a:t>) </a:t>
          </a:r>
          <a:r>
            <a:rPr lang="ko-KR" b="1" dirty="0"/>
            <a:t>지형적</a:t>
          </a:r>
          <a:r>
            <a:rPr lang="en-US" b="1" dirty="0"/>
            <a:t>, </a:t>
          </a:r>
          <a:r>
            <a:rPr lang="ko-KR" b="1" dirty="0"/>
            <a:t>사회경제적으로 조류 발생에 취약</a:t>
          </a:r>
          <a:endParaRPr lang="en-US" b="1" dirty="0"/>
        </a:p>
      </dgm:t>
    </dgm:pt>
    <dgm:pt modelId="{83875A07-5C51-4207-87F4-0CC89FA10E46}" type="parTrans" cxnId="{9B914570-19F2-496B-A2EE-8747ACA01C55}">
      <dgm:prSet/>
      <dgm:spPr/>
      <dgm:t>
        <a:bodyPr/>
        <a:lstStyle/>
        <a:p>
          <a:endParaRPr lang="en-US"/>
        </a:p>
      </dgm:t>
    </dgm:pt>
    <dgm:pt modelId="{6FF489C7-F7F5-4BE1-B5D6-63AA9129BE34}" type="sibTrans" cxnId="{9B914570-19F2-496B-A2EE-8747ACA01C55}">
      <dgm:prSet/>
      <dgm:spPr/>
      <dgm:t>
        <a:bodyPr/>
        <a:lstStyle/>
        <a:p>
          <a:endParaRPr lang="en-US"/>
        </a:p>
      </dgm:t>
    </dgm:pt>
    <dgm:pt modelId="{2E18ADC9-8B95-4465-9AB8-8886AF1B1C40}">
      <dgm:prSet/>
      <dgm:spPr/>
      <dgm:t>
        <a:bodyPr/>
        <a:lstStyle/>
        <a:p>
          <a:r>
            <a:rPr lang="ko-KR" dirty="0"/>
            <a:t>대청호는 길고 구불구불한 </a:t>
          </a:r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사행천과 </a:t>
          </a:r>
          <a:r>
            <a:rPr lang="ko-KR" b="1" dirty="0" err="1">
              <a:solidFill>
                <a:schemeClr val="tx2">
                  <a:lumMod val="75000"/>
                  <a:lumOff val="25000"/>
                </a:schemeClr>
              </a:solidFill>
            </a:rPr>
            <a:t>만입부</a:t>
          </a:r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 형태를 가지고 있어 평균 체류시간이 </a:t>
          </a:r>
          <a:r>
            <a:rPr lang="en-US" b="1" dirty="0">
              <a:solidFill>
                <a:schemeClr val="tx2">
                  <a:lumMod val="75000"/>
                  <a:lumOff val="25000"/>
                </a:schemeClr>
              </a:solidFill>
            </a:rPr>
            <a:t>199</a:t>
          </a:r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일이나 되는 등 지형적으로 조류 발생에 취약</a:t>
          </a:r>
          <a:endParaRPr lang="en-US" b="1" dirty="0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BC91E02D-B431-4B78-A9AC-CB4766CDE981}" type="parTrans" cxnId="{6A44943A-2AB6-4D8A-8A3A-423637A20291}">
      <dgm:prSet/>
      <dgm:spPr/>
      <dgm:t>
        <a:bodyPr/>
        <a:lstStyle/>
        <a:p>
          <a:endParaRPr lang="en-US"/>
        </a:p>
      </dgm:t>
    </dgm:pt>
    <dgm:pt modelId="{EC2654FB-CB6C-4E32-9A10-D2DBB6DB59C2}" type="sibTrans" cxnId="{6A44943A-2AB6-4D8A-8A3A-423637A20291}">
      <dgm:prSet/>
      <dgm:spPr/>
      <dgm:t>
        <a:bodyPr/>
        <a:lstStyle/>
        <a:p>
          <a:endParaRPr lang="en-US"/>
        </a:p>
      </dgm:t>
    </dgm:pt>
    <dgm:pt modelId="{21D1314B-61A9-408B-8594-A60EE5892E61}">
      <dgm:prSet/>
      <dgm:spPr/>
      <dgm:t>
        <a:bodyPr/>
        <a:lstStyle/>
        <a:p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유역 내 </a:t>
          </a:r>
          <a:r>
            <a:rPr lang="ko-KR" b="1" dirty="0" err="1">
              <a:solidFill>
                <a:schemeClr val="tx2">
                  <a:lumMod val="75000"/>
                  <a:lumOff val="25000"/>
                </a:schemeClr>
              </a:solidFill>
            </a:rPr>
            <a:t>농･축산</a:t>
          </a:r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 오염원으로 강우 시 오염물질이 다량 유입</a:t>
          </a:r>
          <a:r>
            <a:rPr lang="ko-KR" dirty="0"/>
            <a:t>되어 여름철 호</a:t>
          </a:r>
          <a:r>
            <a:rPr lang="en-US" altLang="ko-KR" dirty="0"/>
            <a:t> </a:t>
          </a:r>
          <a:r>
            <a:rPr lang="ko-KR" dirty="0"/>
            <a:t>내에 장기간 체류하며 조류 발생 요인으로 작용</a:t>
          </a:r>
          <a:endParaRPr lang="en-US" dirty="0"/>
        </a:p>
      </dgm:t>
    </dgm:pt>
    <dgm:pt modelId="{3F01DBDD-5538-4104-BAF8-319ED799FD90}" type="parTrans" cxnId="{382CD736-A276-4EE4-A722-F90A6B658F53}">
      <dgm:prSet/>
      <dgm:spPr/>
      <dgm:t>
        <a:bodyPr/>
        <a:lstStyle/>
        <a:p>
          <a:endParaRPr lang="en-US"/>
        </a:p>
      </dgm:t>
    </dgm:pt>
    <dgm:pt modelId="{1572C367-696E-42AC-B022-1E022BFBDC4F}" type="sibTrans" cxnId="{382CD736-A276-4EE4-A722-F90A6B658F53}">
      <dgm:prSet/>
      <dgm:spPr/>
      <dgm:t>
        <a:bodyPr/>
        <a:lstStyle/>
        <a:p>
          <a:endParaRPr lang="en-US"/>
        </a:p>
      </dgm:t>
    </dgm:pt>
    <dgm:pt modelId="{88FD982F-1A7B-4BB4-8975-10EDEE0D24FF}">
      <dgm:prSet/>
      <dgm:spPr/>
      <dgm:t>
        <a:bodyPr/>
        <a:lstStyle/>
        <a:p>
          <a:r>
            <a:rPr lang="ko-KR" dirty="0"/>
            <a:t>중부지역 대표 상수원인 만큼 조류경보제 </a:t>
          </a:r>
          <a:r>
            <a:rPr lang="en-US" dirty="0"/>
            <a:t>3</a:t>
          </a:r>
          <a:r>
            <a:rPr lang="ko-KR" dirty="0"/>
            <a:t>개 운영지점인 추동과 문의는 </a:t>
          </a:r>
          <a:r>
            <a:rPr lang="ko-KR" dirty="0" err="1"/>
            <a:t>취수탐</a:t>
          </a:r>
          <a:r>
            <a:rPr lang="ko-KR" dirty="0"/>
            <a:t> </a:t>
          </a:r>
          <a:r>
            <a:rPr lang="en-US" dirty="0"/>
            <a:t>1km </a:t>
          </a:r>
          <a:r>
            <a:rPr lang="ko-KR" dirty="0"/>
            <a:t>상류에</a:t>
          </a:r>
          <a:r>
            <a:rPr lang="en-US" dirty="0"/>
            <a:t>, </a:t>
          </a:r>
          <a:r>
            <a:rPr lang="ko-KR" dirty="0" err="1"/>
            <a:t>회남은</a:t>
          </a:r>
          <a:r>
            <a:rPr lang="ko-KR" dirty="0"/>
            <a:t> 취수탑 </a:t>
          </a:r>
          <a:r>
            <a:rPr lang="en-US" dirty="0"/>
            <a:t>14km </a:t>
          </a:r>
          <a:r>
            <a:rPr lang="ko-KR" dirty="0"/>
            <a:t>상류에 위치</a:t>
          </a:r>
          <a:endParaRPr lang="en-US" dirty="0"/>
        </a:p>
      </dgm:t>
    </dgm:pt>
    <dgm:pt modelId="{8751B0C7-9E98-4CF9-B1DE-33D7F84F55EA}" type="parTrans" cxnId="{2A08316B-0E9D-4B8A-AF04-654F5795F6E5}">
      <dgm:prSet/>
      <dgm:spPr/>
      <dgm:t>
        <a:bodyPr/>
        <a:lstStyle/>
        <a:p>
          <a:endParaRPr lang="en-US"/>
        </a:p>
      </dgm:t>
    </dgm:pt>
    <dgm:pt modelId="{05B34CBF-D24C-48BB-A8A4-BDB8B3397FFD}" type="sibTrans" cxnId="{2A08316B-0E9D-4B8A-AF04-654F5795F6E5}">
      <dgm:prSet/>
      <dgm:spPr/>
      <dgm:t>
        <a:bodyPr/>
        <a:lstStyle/>
        <a:p>
          <a:endParaRPr lang="en-US"/>
        </a:p>
      </dgm:t>
    </dgm:pt>
    <dgm:pt modelId="{322E3E35-A5E3-4831-92C1-031BF102BB19}">
      <dgm:prSet/>
      <dgm:spPr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b="1" dirty="0"/>
            <a:t>(</a:t>
          </a:r>
          <a:r>
            <a:rPr lang="ko-KR" b="1" dirty="0"/>
            <a:t>녹조발생 현황</a:t>
          </a:r>
          <a:r>
            <a:rPr lang="en-US" b="1" dirty="0"/>
            <a:t>) </a:t>
          </a:r>
          <a:r>
            <a:rPr lang="ko-KR" b="1" dirty="0"/>
            <a:t>금강수계 ‘대청호’ 발령 일수 감소추세</a:t>
          </a:r>
          <a:endParaRPr lang="en-US" b="1" dirty="0"/>
        </a:p>
      </dgm:t>
    </dgm:pt>
    <dgm:pt modelId="{9F089269-3504-4E10-8CB6-D7F1BE86D14D}" type="parTrans" cxnId="{CF9F4AEA-F8E5-4E83-9B44-2F23DA111094}">
      <dgm:prSet/>
      <dgm:spPr/>
      <dgm:t>
        <a:bodyPr/>
        <a:lstStyle/>
        <a:p>
          <a:endParaRPr lang="en-US"/>
        </a:p>
      </dgm:t>
    </dgm:pt>
    <dgm:pt modelId="{A27B3780-997C-4B00-BE97-A1390D17BF6D}" type="sibTrans" cxnId="{CF9F4AEA-F8E5-4E83-9B44-2F23DA111094}">
      <dgm:prSet/>
      <dgm:spPr/>
      <dgm:t>
        <a:bodyPr/>
        <a:lstStyle/>
        <a:p>
          <a:endParaRPr lang="en-US"/>
        </a:p>
      </dgm:t>
    </dgm:pt>
    <dgm:pt modelId="{06540DC0-E324-4E06-8263-EF55CE89E7C2}">
      <dgm:prSet/>
      <dgm:spPr/>
      <dgm:t>
        <a:bodyPr/>
        <a:lstStyle/>
        <a:p>
          <a:r>
            <a:rPr lang="ko-KR" dirty="0"/>
            <a:t>중부권의 대표적인 식수원인 대청호는</a:t>
          </a:r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 </a:t>
          </a:r>
          <a:r>
            <a:rPr lang="en-US" b="1" dirty="0">
              <a:solidFill>
                <a:schemeClr val="tx2">
                  <a:lumMod val="75000"/>
                  <a:lumOff val="25000"/>
                </a:schemeClr>
              </a:solidFill>
            </a:rPr>
            <a:t>1998</a:t>
          </a:r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년 조류경보제를 시행</a:t>
          </a:r>
          <a:r>
            <a:rPr lang="ko-KR" dirty="0"/>
            <a:t>한 이후 </a:t>
          </a:r>
          <a:r>
            <a:rPr lang="en-US" dirty="0"/>
            <a:t>1999</a:t>
          </a:r>
          <a:r>
            <a:rPr lang="ko-KR" dirty="0"/>
            <a:t>년과 </a:t>
          </a:r>
          <a:r>
            <a:rPr lang="en-US" dirty="0"/>
            <a:t>2014</a:t>
          </a:r>
          <a:r>
            <a:rPr lang="ko-KR" dirty="0"/>
            <a:t>년 제외 </a:t>
          </a:r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매년 조류경보 발령</a:t>
          </a:r>
          <a:r>
            <a:rPr lang="ko-KR" dirty="0"/>
            <a:t>*</a:t>
          </a:r>
          <a:r>
            <a:rPr lang="en-US" dirty="0"/>
            <a:t>, </a:t>
          </a:r>
          <a:r>
            <a:rPr lang="en-US" b="1" dirty="0">
              <a:solidFill>
                <a:schemeClr val="tx2">
                  <a:lumMod val="75000"/>
                  <a:lumOff val="25000"/>
                </a:schemeClr>
              </a:solidFill>
            </a:rPr>
            <a:t>2020</a:t>
          </a:r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년 이후부터 ‘경계’ 단계 발령은 없음</a:t>
          </a:r>
          <a:br>
            <a:rPr lang="en-US" altLang="ko-KR" dirty="0"/>
          </a:br>
          <a:r>
            <a:rPr lang="ko-KR" dirty="0"/>
            <a:t>* ’</a:t>
          </a:r>
          <a:r>
            <a:rPr lang="en-US" dirty="0"/>
            <a:t>19</a:t>
          </a:r>
          <a:r>
            <a:rPr lang="ko-KR" dirty="0"/>
            <a:t>년 </a:t>
          </a:r>
          <a:r>
            <a:rPr lang="en-US" dirty="0"/>
            <a:t>117</a:t>
          </a:r>
          <a:r>
            <a:rPr lang="ko-KR" dirty="0"/>
            <a:t>일→’</a:t>
          </a:r>
          <a:r>
            <a:rPr lang="en-US" dirty="0"/>
            <a:t>20</a:t>
          </a:r>
          <a:r>
            <a:rPr lang="ko-KR" dirty="0"/>
            <a:t>년 </a:t>
          </a:r>
          <a:r>
            <a:rPr lang="en-US" dirty="0"/>
            <a:t>90</a:t>
          </a:r>
          <a:r>
            <a:rPr lang="ko-KR" dirty="0"/>
            <a:t>일</a:t>
          </a:r>
          <a:r>
            <a:rPr lang="en-US" dirty="0"/>
            <a:t>, ’21</a:t>
          </a:r>
          <a:r>
            <a:rPr lang="ko-KR" dirty="0"/>
            <a:t>년 </a:t>
          </a:r>
          <a:r>
            <a:rPr lang="en-US" dirty="0"/>
            <a:t>69</a:t>
          </a:r>
          <a:r>
            <a:rPr lang="ko-KR" dirty="0"/>
            <a:t>일</a:t>
          </a:r>
          <a:r>
            <a:rPr lang="en-US" dirty="0"/>
            <a:t>, ’22</a:t>
          </a:r>
          <a:r>
            <a:rPr lang="ko-KR" dirty="0"/>
            <a:t>일 </a:t>
          </a:r>
          <a:r>
            <a:rPr lang="en-US" dirty="0"/>
            <a:t>49</a:t>
          </a:r>
          <a:r>
            <a:rPr lang="ko-KR" dirty="0"/>
            <a:t>일 발령으로 </a:t>
          </a:r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감소추세</a:t>
          </a:r>
          <a:endParaRPr lang="en-US" b="1" dirty="0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44F51705-49A8-4C7B-B547-484D153416A7}" type="parTrans" cxnId="{D8213F6B-86C1-4D99-A5FF-1CA01136EBAA}">
      <dgm:prSet/>
      <dgm:spPr/>
      <dgm:t>
        <a:bodyPr/>
        <a:lstStyle/>
        <a:p>
          <a:endParaRPr lang="en-US"/>
        </a:p>
      </dgm:t>
    </dgm:pt>
    <dgm:pt modelId="{FC234186-1F30-41DF-8A21-C16E881920FB}" type="sibTrans" cxnId="{D8213F6B-86C1-4D99-A5FF-1CA01136EBAA}">
      <dgm:prSet/>
      <dgm:spPr/>
      <dgm:t>
        <a:bodyPr/>
        <a:lstStyle/>
        <a:p>
          <a:endParaRPr lang="en-US"/>
        </a:p>
      </dgm:t>
    </dgm:pt>
    <dgm:pt modelId="{A6BBB065-68BE-4B34-B9C7-5EBD27CCC552}">
      <dgm:prSet/>
      <dgm:spPr/>
      <dgm:t>
        <a:bodyPr/>
        <a:lstStyle/>
        <a:p>
          <a:r>
            <a:rPr lang="en-US" dirty="0"/>
            <a:t>2022</a:t>
          </a:r>
          <a:r>
            <a:rPr lang="ko-KR" dirty="0"/>
            <a:t>년 </a:t>
          </a:r>
          <a:r>
            <a:rPr lang="en-US" dirty="0"/>
            <a:t>3</a:t>
          </a:r>
          <a:r>
            <a:rPr lang="ko-KR" dirty="0"/>
            <a:t>개 지점에서 ‘관심’ 단계 발령</a:t>
          </a:r>
          <a:r>
            <a:rPr lang="en-US" dirty="0"/>
            <a:t>(</a:t>
          </a:r>
          <a:r>
            <a:rPr lang="ko-KR" dirty="0" err="1"/>
            <a:t>회남</a:t>
          </a:r>
          <a:r>
            <a:rPr lang="ko-KR" dirty="0"/>
            <a:t> </a:t>
          </a:r>
          <a:r>
            <a:rPr lang="en-US" dirty="0"/>
            <a:t>42</a:t>
          </a:r>
          <a:r>
            <a:rPr lang="ko-KR" dirty="0"/>
            <a:t>일</a:t>
          </a:r>
          <a:r>
            <a:rPr lang="en-US" dirty="0"/>
            <a:t>, </a:t>
          </a:r>
          <a:r>
            <a:rPr lang="ko-KR" dirty="0"/>
            <a:t>추동</a:t>
          </a:r>
          <a:r>
            <a:rPr lang="en-US" dirty="0"/>
            <a:t>21</a:t>
          </a:r>
          <a:r>
            <a:rPr lang="ko-KR" dirty="0"/>
            <a:t>일</a:t>
          </a:r>
          <a:r>
            <a:rPr lang="en-US" dirty="0"/>
            <a:t>, </a:t>
          </a:r>
          <a:r>
            <a:rPr lang="ko-KR" dirty="0"/>
            <a:t>문의</a:t>
          </a:r>
          <a:r>
            <a:rPr lang="en-US" dirty="0"/>
            <a:t>14</a:t>
          </a:r>
          <a:r>
            <a:rPr lang="ko-KR" dirty="0"/>
            <a:t>일</a:t>
          </a:r>
          <a:r>
            <a:rPr lang="en-US" dirty="0"/>
            <a:t>)</a:t>
          </a:r>
          <a:br>
            <a:rPr lang="en-US" dirty="0"/>
          </a:br>
          <a:r>
            <a:rPr lang="ko-KR" dirty="0"/>
            <a:t>* ’</a:t>
          </a:r>
          <a:r>
            <a:rPr lang="en-US" dirty="0"/>
            <a:t>22</a:t>
          </a:r>
          <a:r>
            <a:rPr lang="ko-KR" dirty="0"/>
            <a:t>년은 ’</a:t>
          </a:r>
          <a:r>
            <a:rPr lang="en-US" dirty="0"/>
            <a:t>21</a:t>
          </a:r>
          <a:r>
            <a:rPr lang="ko-KR" dirty="0"/>
            <a:t>년과 </a:t>
          </a:r>
          <a:r>
            <a:rPr lang="ko-KR" dirty="0" err="1"/>
            <a:t>비교시</a:t>
          </a:r>
          <a:r>
            <a:rPr lang="ko-KR" dirty="0"/>
            <a:t> 발령일수는 감소했으나 </a:t>
          </a:r>
          <a:r>
            <a:rPr lang="ko-KR" dirty="0" err="1"/>
            <a:t>평균유해남조류</a:t>
          </a:r>
          <a:r>
            <a:rPr lang="ko-KR" dirty="0"/>
            <a:t> 세포수는 증가</a:t>
          </a:r>
          <a:r>
            <a:rPr lang="en-US" dirty="0"/>
            <a:t>(510</a:t>
          </a:r>
          <a:r>
            <a:rPr lang="ko-KR" dirty="0"/>
            <a:t>→</a:t>
          </a:r>
          <a:r>
            <a:rPr lang="en-US" dirty="0"/>
            <a:t>1,328 cells/mL)</a:t>
          </a:r>
        </a:p>
      </dgm:t>
    </dgm:pt>
    <dgm:pt modelId="{02BD1BAE-DB61-4C5D-A9E2-B6C4AA902027}" type="parTrans" cxnId="{0567CCD5-307D-4353-B79C-9531027FEF42}">
      <dgm:prSet/>
      <dgm:spPr/>
      <dgm:t>
        <a:bodyPr/>
        <a:lstStyle/>
        <a:p>
          <a:endParaRPr lang="en-US"/>
        </a:p>
      </dgm:t>
    </dgm:pt>
    <dgm:pt modelId="{6EA674E5-D2A4-42E6-A015-399E2E7B292C}" type="sibTrans" cxnId="{0567CCD5-307D-4353-B79C-9531027FEF42}">
      <dgm:prSet/>
      <dgm:spPr/>
      <dgm:t>
        <a:bodyPr/>
        <a:lstStyle/>
        <a:p>
          <a:endParaRPr lang="en-US"/>
        </a:p>
      </dgm:t>
    </dgm:pt>
    <dgm:pt modelId="{AE090900-DF4D-4657-9F8A-77DA9BE0FBF5}" type="pres">
      <dgm:prSet presAssocID="{1787428E-E1BA-48A4-BF3E-4D8FB2202203}" presName="linear" presStyleCnt="0">
        <dgm:presLayoutVars>
          <dgm:dir/>
          <dgm:animLvl val="lvl"/>
          <dgm:resizeHandles val="exact"/>
        </dgm:presLayoutVars>
      </dgm:prSet>
      <dgm:spPr/>
    </dgm:pt>
    <dgm:pt modelId="{EB218ED2-5A87-4415-8535-599F23351F79}" type="pres">
      <dgm:prSet presAssocID="{357ADDEA-A10D-4CFB-B544-D6065F8FEA38}" presName="parentLin" presStyleCnt="0"/>
      <dgm:spPr/>
    </dgm:pt>
    <dgm:pt modelId="{EBB7F413-2CDA-49A5-892D-A196DF21547F}" type="pres">
      <dgm:prSet presAssocID="{357ADDEA-A10D-4CFB-B544-D6065F8FEA38}" presName="parentLeftMargin" presStyleLbl="node1" presStyleIdx="0" presStyleCnt="2"/>
      <dgm:spPr/>
    </dgm:pt>
    <dgm:pt modelId="{5F86BF5D-E797-489A-A666-7E365297455F}" type="pres">
      <dgm:prSet presAssocID="{357ADDEA-A10D-4CFB-B544-D6065F8FEA3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3CDF5A6-4D79-4827-A297-3A43B113D36D}" type="pres">
      <dgm:prSet presAssocID="{357ADDEA-A10D-4CFB-B544-D6065F8FEA38}" presName="negativeSpace" presStyleCnt="0"/>
      <dgm:spPr/>
    </dgm:pt>
    <dgm:pt modelId="{44B3058F-49DE-4B83-A843-FF1FA70CB745}" type="pres">
      <dgm:prSet presAssocID="{357ADDEA-A10D-4CFB-B544-D6065F8FEA38}" presName="childText" presStyleLbl="conFgAcc1" presStyleIdx="0" presStyleCnt="2">
        <dgm:presLayoutVars>
          <dgm:bulletEnabled val="1"/>
        </dgm:presLayoutVars>
      </dgm:prSet>
      <dgm:spPr/>
    </dgm:pt>
    <dgm:pt modelId="{96B75929-D4AE-45BE-BD17-E6EB343D7000}" type="pres">
      <dgm:prSet presAssocID="{6FF489C7-F7F5-4BE1-B5D6-63AA9129BE34}" presName="spaceBetweenRectangles" presStyleCnt="0"/>
      <dgm:spPr/>
    </dgm:pt>
    <dgm:pt modelId="{0171C7B7-E1FC-40D0-A8FA-DD64DBD78F05}" type="pres">
      <dgm:prSet presAssocID="{322E3E35-A5E3-4831-92C1-031BF102BB19}" presName="parentLin" presStyleCnt="0"/>
      <dgm:spPr/>
    </dgm:pt>
    <dgm:pt modelId="{215F9198-E966-4F0A-BE4C-BE6E0CE12A21}" type="pres">
      <dgm:prSet presAssocID="{322E3E35-A5E3-4831-92C1-031BF102BB19}" presName="parentLeftMargin" presStyleLbl="node1" presStyleIdx="0" presStyleCnt="2"/>
      <dgm:spPr/>
    </dgm:pt>
    <dgm:pt modelId="{7279C839-659F-4DFA-8190-3E0997135DDD}" type="pres">
      <dgm:prSet presAssocID="{322E3E35-A5E3-4831-92C1-031BF102BB1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D6ED93B-BD15-452C-AC63-C6BB1D390225}" type="pres">
      <dgm:prSet presAssocID="{322E3E35-A5E3-4831-92C1-031BF102BB19}" presName="negativeSpace" presStyleCnt="0"/>
      <dgm:spPr/>
    </dgm:pt>
    <dgm:pt modelId="{6AC6281C-4A05-49BA-A97E-72A8613C4470}" type="pres">
      <dgm:prSet presAssocID="{322E3E35-A5E3-4831-92C1-031BF102BB1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2ACEB0F-B9DC-428A-80CC-AB0BE990249A}" type="presOf" srcId="{357ADDEA-A10D-4CFB-B544-D6065F8FEA38}" destId="{5F86BF5D-E797-489A-A666-7E365297455F}" srcOrd="1" destOrd="0" presId="urn:microsoft.com/office/officeart/2005/8/layout/list1"/>
    <dgm:cxn modelId="{2DFEB713-0864-45E9-B6A8-80AA08D9C611}" type="presOf" srcId="{21D1314B-61A9-408B-8594-A60EE5892E61}" destId="{44B3058F-49DE-4B83-A843-FF1FA70CB745}" srcOrd="0" destOrd="1" presId="urn:microsoft.com/office/officeart/2005/8/layout/list1"/>
    <dgm:cxn modelId="{382CD736-A276-4EE4-A722-F90A6B658F53}" srcId="{357ADDEA-A10D-4CFB-B544-D6065F8FEA38}" destId="{21D1314B-61A9-408B-8594-A60EE5892E61}" srcOrd="1" destOrd="0" parTransId="{3F01DBDD-5538-4104-BAF8-319ED799FD90}" sibTransId="{1572C367-696E-42AC-B022-1E022BFBDC4F}"/>
    <dgm:cxn modelId="{6A44943A-2AB6-4D8A-8A3A-423637A20291}" srcId="{357ADDEA-A10D-4CFB-B544-D6065F8FEA38}" destId="{2E18ADC9-8B95-4465-9AB8-8886AF1B1C40}" srcOrd="0" destOrd="0" parTransId="{BC91E02D-B431-4B78-A9AC-CB4766CDE981}" sibTransId="{EC2654FB-CB6C-4E32-9A10-D2DBB6DB59C2}"/>
    <dgm:cxn modelId="{CE1D045C-3C82-491C-AC14-4B6E91E3D4E6}" type="presOf" srcId="{322E3E35-A5E3-4831-92C1-031BF102BB19}" destId="{215F9198-E966-4F0A-BE4C-BE6E0CE12A21}" srcOrd="0" destOrd="0" presId="urn:microsoft.com/office/officeart/2005/8/layout/list1"/>
    <dgm:cxn modelId="{7E9EA15E-8B25-4BEC-904A-0406CE4BDA9A}" type="presOf" srcId="{322E3E35-A5E3-4831-92C1-031BF102BB19}" destId="{7279C839-659F-4DFA-8190-3E0997135DDD}" srcOrd="1" destOrd="0" presId="urn:microsoft.com/office/officeart/2005/8/layout/list1"/>
    <dgm:cxn modelId="{AA2E6748-A81C-40CD-BCE5-30DBF249C90F}" type="presOf" srcId="{A6BBB065-68BE-4B34-B9C7-5EBD27CCC552}" destId="{6AC6281C-4A05-49BA-A97E-72A8613C4470}" srcOrd="0" destOrd="1" presId="urn:microsoft.com/office/officeart/2005/8/layout/list1"/>
    <dgm:cxn modelId="{2A08316B-0E9D-4B8A-AF04-654F5795F6E5}" srcId="{357ADDEA-A10D-4CFB-B544-D6065F8FEA38}" destId="{88FD982F-1A7B-4BB4-8975-10EDEE0D24FF}" srcOrd="2" destOrd="0" parTransId="{8751B0C7-9E98-4CF9-B1DE-33D7F84F55EA}" sibTransId="{05B34CBF-D24C-48BB-A8A4-BDB8B3397FFD}"/>
    <dgm:cxn modelId="{D8213F6B-86C1-4D99-A5FF-1CA01136EBAA}" srcId="{322E3E35-A5E3-4831-92C1-031BF102BB19}" destId="{06540DC0-E324-4E06-8263-EF55CE89E7C2}" srcOrd="0" destOrd="0" parTransId="{44F51705-49A8-4C7B-B547-484D153416A7}" sibTransId="{FC234186-1F30-41DF-8A21-C16E881920FB}"/>
    <dgm:cxn modelId="{9B914570-19F2-496B-A2EE-8747ACA01C55}" srcId="{1787428E-E1BA-48A4-BF3E-4D8FB2202203}" destId="{357ADDEA-A10D-4CFB-B544-D6065F8FEA38}" srcOrd="0" destOrd="0" parTransId="{83875A07-5C51-4207-87F4-0CC89FA10E46}" sibTransId="{6FF489C7-F7F5-4BE1-B5D6-63AA9129BE34}"/>
    <dgm:cxn modelId="{399B4371-6903-408A-81CC-6CC404DE89DC}" type="presOf" srcId="{88FD982F-1A7B-4BB4-8975-10EDEE0D24FF}" destId="{44B3058F-49DE-4B83-A843-FF1FA70CB745}" srcOrd="0" destOrd="2" presId="urn:microsoft.com/office/officeart/2005/8/layout/list1"/>
    <dgm:cxn modelId="{CAF3D073-6158-4C2A-9687-635C065D7C39}" type="presOf" srcId="{1787428E-E1BA-48A4-BF3E-4D8FB2202203}" destId="{AE090900-DF4D-4657-9F8A-77DA9BE0FBF5}" srcOrd="0" destOrd="0" presId="urn:microsoft.com/office/officeart/2005/8/layout/list1"/>
    <dgm:cxn modelId="{011E8997-B343-4B67-963A-0B3576B81A31}" type="presOf" srcId="{06540DC0-E324-4E06-8263-EF55CE89E7C2}" destId="{6AC6281C-4A05-49BA-A97E-72A8613C4470}" srcOrd="0" destOrd="0" presId="urn:microsoft.com/office/officeart/2005/8/layout/list1"/>
    <dgm:cxn modelId="{F41F81AD-8937-47E9-B052-810D56A04D7A}" type="presOf" srcId="{2E18ADC9-8B95-4465-9AB8-8886AF1B1C40}" destId="{44B3058F-49DE-4B83-A843-FF1FA70CB745}" srcOrd="0" destOrd="0" presId="urn:microsoft.com/office/officeart/2005/8/layout/list1"/>
    <dgm:cxn modelId="{721A99AF-AC6E-404B-B23E-F175CA9EFC52}" type="presOf" srcId="{357ADDEA-A10D-4CFB-B544-D6065F8FEA38}" destId="{EBB7F413-2CDA-49A5-892D-A196DF21547F}" srcOrd="0" destOrd="0" presId="urn:microsoft.com/office/officeart/2005/8/layout/list1"/>
    <dgm:cxn modelId="{0567CCD5-307D-4353-B79C-9531027FEF42}" srcId="{322E3E35-A5E3-4831-92C1-031BF102BB19}" destId="{A6BBB065-68BE-4B34-B9C7-5EBD27CCC552}" srcOrd="1" destOrd="0" parTransId="{02BD1BAE-DB61-4C5D-A9E2-B6C4AA902027}" sibTransId="{6EA674E5-D2A4-42E6-A015-399E2E7B292C}"/>
    <dgm:cxn modelId="{CF9F4AEA-F8E5-4E83-9B44-2F23DA111094}" srcId="{1787428E-E1BA-48A4-BF3E-4D8FB2202203}" destId="{322E3E35-A5E3-4831-92C1-031BF102BB19}" srcOrd="1" destOrd="0" parTransId="{9F089269-3504-4E10-8CB6-D7F1BE86D14D}" sibTransId="{A27B3780-997C-4B00-BE97-A1390D17BF6D}"/>
    <dgm:cxn modelId="{3E33A328-B642-4944-87B2-54E1144B00D1}" type="presParOf" srcId="{AE090900-DF4D-4657-9F8A-77DA9BE0FBF5}" destId="{EB218ED2-5A87-4415-8535-599F23351F79}" srcOrd="0" destOrd="0" presId="urn:microsoft.com/office/officeart/2005/8/layout/list1"/>
    <dgm:cxn modelId="{8BE14C73-EB26-4715-834D-16AD6E2C88FF}" type="presParOf" srcId="{EB218ED2-5A87-4415-8535-599F23351F79}" destId="{EBB7F413-2CDA-49A5-892D-A196DF21547F}" srcOrd="0" destOrd="0" presId="urn:microsoft.com/office/officeart/2005/8/layout/list1"/>
    <dgm:cxn modelId="{C74211F0-89B6-47C4-ACFA-CE0916DF6172}" type="presParOf" srcId="{EB218ED2-5A87-4415-8535-599F23351F79}" destId="{5F86BF5D-E797-489A-A666-7E365297455F}" srcOrd="1" destOrd="0" presId="urn:microsoft.com/office/officeart/2005/8/layout/list1"/>
    <dgm:cxn modelId="{E6C94C67-EC2F-4663-8178-E4E3239DC83C}" type="presParOf" srcId="{AE090900-DF4D-4657-9F8A-77DA9BE0FBF5}" destId="{D3CDF5A6-4D79-4827-A297-3A43B113D36D}" srcOrd="1" destOrd="0" presId="urn:microsoft.com/office/officeart/2005/8/layout/list1"/>
    <dgm:cxn modelId="{F6D69C88-97DE-476A-A2CF-8BA527021D8E}" type="presParOf" srcId="{AE090900-DF4D-4657-9F8A-77DA9BE0FBF5}" destId="{44B3058F-49DE-4B83-A843-FF1FA70CB745}" srcOrd="2" destOrd="0" presId="urn:microsoft.com/office/officeart/2005/8/layout/list1"/>
    <dgm:cxn modelId="{11BA1311-A486-4678-B836-6DBA3AE6605E}" type="presParOf" srcId="{AE090900-DF4D-4657-9F8A-77DA9BE0FBF5}" destId="{96B75929-D4AE-45BE-BD17-E6EB343D7000}" srcOrd="3" destOrd="0" presId="urn:microsoft.com/office/officeart/2005/8/layout/list1"/>
    <dgm:cxn modelId="{CCE78FC7-B42D-472B-BD93-88C99E2AA15C}" type="presParOf" srcId="{AE090900-DF4D-4657-9F8A-77DA9BE0FBF5}" destId="{0171C7B7-E1FC-40D0-A8FA-DD64DBD78F05}" srcOrd="4" destOrd="0" presId="urn:microsoft.com/office/officeart/2005/8/layout/list1"/>
    <dgm:cxn modelId="{9797422B-6D74-44BC-84C4-183F56CE7321}" type="presParOf" srcId="{0171C7B7-E1FC-40D0-A8FA-DD64DBD78F05}" destId="{215F9198-E966-4F0A-BE4C-BE6E0CE12A21}" srcOrd="0" destOrd="0" presId="urn:microsoft.com/office/officeart/2005/8/layout/list1"/>
    <dgm:cxn modelId="{E36A7C45-39AE-4968-A5F0-568982E01211}" type="presParOf" srcId="{0171C7B7-E1FC-40D0-A8FA-DD64DBD78F05}" destId="{7279C839-659F-4DFA-8190-3E0997135DDD}" srcOrd="1" destOrd="0" presId="urn:microsoft.com/office/officeart/2005/8/layout/list1"/>
    <dgm:cxn modelId="{B5B5A65C-7FDE-4E12-8510-BC682258C97D}" type="presParOf" srcId="{AE090900-DF4D-4657-9F8A-77DA9BE0FBF5}" destId="{CD6ED93B-BD15-452C-AC63-C6BB1D390225}" srcOrd="5" destOrd="0" presId="urn:microsoft.com/office/officeart/2005/8/layout/list1"/>
    <dgm:cxn modelId="{BB2163AA-1E9A-4B7D-89F9-1109CD937339}" type="presParOf" srcId="{AE090900-DF4D-4657-9F8A-77DA9BE0FBF5}" destId="{6AC6281C-4A05-49BA-A97E-72A8613C447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84EF9E-6529-458C-B997-B6BAD8913508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73A34D7-A3E2-4531-BB14-A6EBF304F773}">
      <dgm:prSet/>
      <dgm:spPr/>
      <dgm:t>
        <a:bodyPr/>
        <a:lstStyle/>
        <a:p>
          <a:r>
            <a:rPr lang="en-US" b="1" dirty="0"/>
            <a:t>(</a:t>
          </a:r>
          <a:r>
            <a:rPr lang="ko-KR" b="1" dirty="0"/>
            <a:t>대상지역 특성</a:t>
          </a:r>
          <a:r>
            <a:rPr lang="en-US" b="1" dirty="0"/>
            <a:t>) </a:t>
          </a:r>
          <a:r>
            <a:rPr lang="ko-KR" b="1" dirty="0" err="1"/>
            <a:t>남강댐은</a:t>
          </a:r>
          <a:r>
            <a:rPr lang="ko-KR" b="1" dirty="0"/>
            <a:t> 저수용량 대비 유역면적이 넓어</a:t>
          </a:r>
          <a:endParaRPr lang="en-US" b="1" dirty="0"/>
        </a:p>
      </dgm:t>
    </dgm:pt>
    <dgm:pt modelId="{10BC4FFD-9CAE-4C16-8630-E4684C348E11}" type="parTrans" cxnId="{6D9A7BAF-FC5C-44CB-ACF3-F0B299675E69}">
      <dgm:prSet/>
      <dgm:spPr/>
      <dgm:t>
        <a:bodyPr/>
        <a:lstStyle/>
        <a:p>
          <a:endParaRPr lang="en-US"/>
        </a:p>
      </dgm:t>
    </dgm:pt>
    <dgm:pt modelId="{BF6270DD-0540-48BC-969F-291E34F93AA0}" type="sibTrans" cxnId="{6D9A7BAF-FC5C-44CB-ACF3-F0B299675E69}">
      <dgm:prSet/>
      <dgm:spPr/>
      <dgm:t>
        <a:bodyPr/>
        <a:lstStyle/>
        <a:p>
          <a:endParaRPr lang="en-US"/>
        </a:p>
      </dgm:t>
    </dgm:pt>
    <dgm:pt modelId="{558C97E1-50D1-4187-A05B-089F939B89F3}">
      <dgm:prSet/>
      <dgm:spPr/>
      <dgm:t>
        <a:bodyPr/>
        <a:lstStyle/>
        <a:p>
          <a:r>
            <a:rPr lang="ko-KR"/>
            <a:t>강우시 유역으로부터 유입되는 영양염류가 많아 조류성장에 유리한 조건</a:t>
          </a:r>
          <a:endParaRPr lang="en-US"/>
        </a:p>
      </dgm:t>
    </dgm:pt>
    <dgm:pt modelId="{B5DE6B7A-1289-4BC8-8292-723C8FB1FF4D}" type="parTrans" cxnId="{D3BDE204-D27C-4795-BF5D-42F6956D9D9F}">
      <dgm:prSet/>
      <dgm:spPr/>
      <dgm:t>
        <a:bodyPr/>
        <a:lstStyle/>
        <a:p>
          <a:endParaRPr lang="en-US"/>
        </a:p>
      </dgm:t>
    </dgm:pt>
    <dgm:pt modelId="{59C51F7A-CADE-43F7-97F5-DA0EA0994697}" type="sibTrans" cxnId="{D3BDE204-D27C-4795-BF5D-42F6956D9D9F}">
      <dgm:prSet/>
      <dgm:spPr/>
      <dgm:t>
        <a:bodyPr/>
        <a:lstStyle/>
        <a:p>
          <a:endParaRPr lang="en-US"/>
        </a:p>
      </dgm:t>
    </dgm:pt>
    <dgm:pt modelId="{822B876A-41E3-482B-B8A3-10E517BA3D4F}">
      <dgm:prSet/>
      <dgm:spPr/>
      <dgm:t>
        <a:bodyPr/>
        <a:lstStyle/>
        <a:p>
          <a:r>
            <a:rPr lang="en-US" b="1" dirty="0"/>
            <a:t>(</a:t>
          </a:r>
          <a:r>
            <a:rPr lang="ko-KR" b="1" dirty="0"/>
            <a:t>녹조발생 현황</a:t>
          </a:r>
          <a:r>
            <a:rPr lang="en-US" b="1" dirty="0"/>
            <a:t>) </a:t>
          </a:r>
          <a:r>
            <a:rPr lang="ko-KR" b="1" dirty="0" err="1"/>
            <a:t>낙동강수계</a:t>
          </a:r>
          <a:r>
            <a:rPr lang="ko-KR" b="1" dirty="0"/>
            <a:t> ‘</a:t>
          </a:r>
          <a:r>
            <a:rPr lang="ko-KR" b="1" dirty="0" err="1"/>
            <a:t>진양호</a:t>
          </a:r>
          <a:r>
            <a:rPr lang="ko-KR" b="1" dirty="0"/>
            <a:t>’ 발령일수 감소</a:t>
          </a:r>
          <a:endParaRPr lang="en-US" b="1" dirty="0"/>
        </a:p>
      </dgm:t>
    </dgm:pt>
    <dgm:pt modelId="{E199BB14-C685-4F81-A234-D44292826579}" type="parTrans" cxnId="{BC384F61-CEA0-4980-882F-3595153564ED}">
      <dgm:prSet/>
      <dgm:spPr/>
      <dgm:t>
        <a:bodyPr/>
        <a:lstStyle/>
        <a:p>
          <a:endParaRPr lang="en-US"/>
        </a:p>
      </dgm:t>
    </dgm:pt>
    <dgm:pt modelId="{B2EADA93-280D-4810-B80B-74C569C4D8A6}" type="sibTrans" cxnId="{BC384F61-CEA0-4980-882F-3595153564ED}">
      <dgm:prSet/>
      <dgm:spPr/>
      <dgm:t>
        <a:bodyPr/>
        <a:lstStyle/>
        <a:p>
          <a:endParaRPr lang="en-US"/>
        </a:p>
      </dgm:t>
    </dgm:pt>
    <dgm:pt modelId="{1DE16869-4867-45A0-B077-B80F13B1F32C}">
      <dgm:prSet/>
      <dgm:spPr/>
      <dgm:t>
        <a:bodyPr/>
        <a:lstStyle/>
        <a:p>
          <a:r>
            <a:rPr lang="ko-KR" dirty="0"/>
            <a:t>진양호는 </a:t>
          </a:r>
          <a:r>
            <a:rPr lang="en-US" dirty="0"/>
            <a:t>2016</a:t>
          </a:r>
          <a:r>
            <a:rPr lang="ko-KR" dirty="0"/>
            <a:t>년부터 </a:t>
          </a:r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매년 조류경보 발령</a:t>
          </a:r>
          <a:r>
            <a:rPr lang="ko-KR" dirty="0"/>
            <a:t>*</a:t>
          </a:r>
          <a:r>
            <a:rPr lang="en-US" dirty="0"/>
            <a:t>, </a:t>
          </a:r>
          <a:r>
            <a:rPr lang="en-US" b="1" dirty="0">
              <a:solidFill>
                <a:schemeClr val="tx2">
                  <a:lumMod val="75000"/>
                  <a:lumOff val="25000"/>
                </a:schemeClr>
              </a:solidFill>
            </a:rPr>
            <a:t>2018</a:t>
          </a:r>
          <a:r>
            <a:rPr lang="ko-KR" b="1" dirty="0">
              <a:solidFill>
                <a:schemeClr val="tx2">
                  <a:lumMod val="75000"/>
                  <a:lumOff val="25000"/>
                </a:schemeClr>
              </a:solidFill>
            </a:rPr>
            <a:t>년 이후부터 ‘경계’ 단계 발령은 없음</a:t>
          </a:r>
          <a:endParaRPr lang="en-US" b="1" dirty="0">
            <a:solidFill>
              <a:schemeClr val="tx2">
                <a:lumMod val="75000"/>
                <a:lumOff val="25000"/>
              </a:schemeClr>
            </a:solidFill>
          </a:endParaRPr>
        </a:p>
      </dgm:t>
    </dgm:pt>
    <dgm:pt modelId="{7D373F94-FDC0-4E37-B162-F3C3AEE87C52}" type="parTrans" cxnId="{3B32A3DB-3066-45B4-9140-0DCB206CD9C5}">
      <dgm:prSet/>
      <dgm:spPr/>
      <dgm:t>
        <a:bodyPr/>
        <a:lstStyle/>
        <a:p>
          <a:endParaRPr lang="en-US"/>
        </a:p>
      </dgm:t>
    </dgm:pt>
    <dgm:pt modelId="{6A991BB8-0D24-4443-9CB7-1CB620AC0BE1}" type="sibTrans" cxnId="{3B32A3DB-3066-45B4-9140-0DCB206CD9C5}">
      <dgm:prSet/>
      <dgm:spPr/>
      <dgm:t>
        <a:bodyPr/>
        <a:lstStyle/>
        <a:p>
          <a:endParaRPr lang="en-US"/>
        </a:p>
      </dgm:t>
    </dgm:pt>
    <dgm:pt modelId="{632F2D3F-2B86-4309-8465-CE3DCD96770A}">
      <dgm:prSet/>
      <dgm:spPr/>
      <dgm:t>
        <a:bodyPr/>
        <a:lstStyle/>
        <a:p>
          <a:r>
            <a:rPr lang="en-US"/>
            <a:t>2022</a:t>
          </a:r>
          <a:r>
            <a:rPr lang="ko-KR"/>
            <a:t>년은 전년 대비 ‘관심’ 단계 발령일수 </a:t>
          </a:r>
          <a:r>
            <a:rPr lang="en-US"/>
            <a:t>42</a:t>
          </a:r>
          <a:r>
            <a:rPr lang="ko-KR"/>
            <a:t>일 감소</a:t>
          </a:r>
          <a:r>
            <a:rPr lang="en-US"/>
            <a:t>(105</a:t>
          </a:r>
          <a:r>
            <a:rPr lang="ko-KR"/>
            <a:t>→</a:t>
          </a:r>
          <a:r>
            <a:rPr lang="en-US"/>
            <a:t>63</a:t>
          </a:r>
          <a:r>
            <a:rPr lang="ko-KR"/>
            <a:t>일</a:t>
          </a:r>
          <a:r>
            <a:rPr lang="en-US"/>
            <a:t>)</a:t>
          </a:r>
          <a:r>
            <a:rPr lang="ko-KR"/>
            <a:t>*</a:t>
          </a:r>
          <a:endParaRPr lang="en-US"/>
        </a:p>
      </dgm:t>
    </dgm:pt>
    <dgm:pt modelId="{6B8BA119-02D7-4A48-A744-0842A1337546}" type="parTrans" cxnId="{441FCA16-F206-47A4-8902-8FC9EDE851EA}">
      <dgm:prSet/>
      <dgm:spPr/>
      <dgm:t>
        <a:bodyPr/>
        <a:lstStyle/>
        <a:p>
          <a:endParaRPr lang="en-US"/>
        </a:p>
      </dgm:t>
    </dgm:pt>
    <dgm:pt modelId="{5510497B-9807-4232-9616-E6AE36A49D4D}" type="sibTrans" cxnId="{441FCA16-F206-47A4-8902-8FC9EDE851EA}">
      <dgm:prSet/>
      <dgm:spPr/>
      <dgm:t>
        <a:bodyPr/>
        <a:lstStyle/>
        <a:p>
          <a:endParaRPr lang="en-US"/>
        </a:p>
      </dgm:t>
    </dgm:pt>
    <dgm:pt modelId="{64B213FB-E2A8-4C54-BBF1-3C935F1652C1}">
      <dgm:prSet/>
      <dgm:spPr/>
      <dgm:t>
        <a:bodyPr/>
        <a:lstStyle/>
        <a:p>
          <a:r>
            <a:rPr lang="ko-KR"/>
            <a:t>* 유해남조류 세포수 최고치는 내동 지점에서 </a:t>
          </a:r>
          <a:r>
            <a:rPr lang="en-US"/>
            <a:t>6,865cells/mL, </a:t>
          </a:r>
          <a:r>
            <a:rPr lang="ko-KR"/>
            <a:t>판문 지점에서 </a:t>
          </a:r>
          <a:r>
            <a:rPr lang="en-US"/>
            <a:t>5,615cells/mL</a:t>
          </a:r>
          <a:r>
            <a:rPr lang="ko-KR"/>
            <a:t>로 측정</a:t>
          </a:r>
          <a:endParaRPr lang="en-US"/>
        </a:p>
      </dgm:t>
    </dgm:pt>
    <dgm:pt modelId="{BBAFBD68-C753-4DCD-9679-A37C4344B076}" type="parTrans" cxnId="{1909BB7E-7755-4E59-A9BD-72FF808D6A40}">
      <dgm:prSet/>
      <dgm:spPr/>
      <dgm:t>
        <a:bodyPr/>
        <a:lstStyle/>
        <a:p>
          <a:endParaRPr lang="en-US"/>
        </a:p>
      </dgm:t>
    </dgm:pt>
    <dgm:pt modelId="{C15DE153-E615-46AC-B178-E6AAFB24375B}" type="sibTrans" cxnId="{1909BB7E-7755-4E59-A9BD-72FF808D6A40}">
      <dgm:prSet/>
      <dgm:spPr/>
      <dgm:t>
        <a:bodyPr/>
        <a:lstStyle/>
        <a:p>
          <a:endParaRPr lang="en-US"/>
        </a:p>
      </dgm:t>
    </dgm:pt>
    <dgm:pt modelId="{99BEFF89-69F2-4482-B805-C29DB0DFBEDC}" type="pres">
      <dgm:prSet presAssocID="{5E84EF9E-6529-458C-B997-B6BAD8913508}" presName="linear" presStyleCnt="0">
        <dgm:presLayoutVars>
          <dgm:dir/>
          <dgm:animLvl val="lvl"/>
          <dgm:resizeHandles val="exact"/>
        </dgm:presLayoutVars>
      </dgm:prSet>
      <dgm:spPr/>
    </dgm:pt>
    <dgm:pt modelId="{3EE0B3C9-69DA-4DC5-BE98-9B0E7537C94A}" type="pres">
      <dgm:prSet presAssocID="{473A34D7-A3E2-4531-BB14-A6EBF304F773}" presName="parentLin" presStyleCnt="0"/>
      <dgm:spPr/>
    </dgm:pt>
    <dgm:pt modelId="{EE2FE2CA-621B-47A1-BF67-AF5C2742FB80}" type="pres">
      <dgm:prSet presAssocID="{473A34D7-A3E2-4531-BB14-A6EBF304F773}" presName="parentLeftMargin" presStyleLbl="node1" presStyleIdx="0" presStyleCnt="2"/>
      <dgm:spPr/>
    </dgm:pt>
    <dgm:pt modelId="{8BD7B957-618A-4B67-B1B4-D2D7111A397D}" type="pres">
      <dgm:prSet presAssocID="{473A34D7-A3E2-4531-BB14-A6EBF304F77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A7A7D49-C678-4FC7-83E0-5D59C08F6707}" type="pres">
      <dgm:prSet presAssocID="{473A34D7-A3E2-4531-BB14-A6EBF304F773}" presName="negativeSpace" presStyleCnt="0"/>
      <dgm:spPr/>
    </dgm:pt>
    <dgm:pt modelId="{CD7C9394-B522-4DDA-AE86-252F53244C64}" type="pres">
      <dgm:prSet presAssocID="{473A34D7-A3E2-4531-BB14-A6EBF304F773}" presName="childText" presStyleLbl="conFgAcc1" presStyleIdx="0" presStyleCnt="2">
        <dgm:presLayoutVars>
          <dgm:bulletEnabled val="1"/>
        </dgm:presLayoutVars>
      </dgm:prSet>
      <dgm:spPr/>
    </dgm:pt>
    <dgm:pt modelId="{9A0DE67E-9993-4A34-A4FD-5BECBE8FE3DA}" type="pres">
      <dgm:prSet presAssocID="{BF6270DD-0540-48BC-969F-291E34F93AA0}" presName="spaceBetweenRectangles" presStyleCnt="0"/>
      <dgm:spPr/>
    </dgm:pt>
    <dgm:pt modelId="{9EB6A436-B6C6-471B-84AC-8168B8C1D57A}" type="pres">
      <dgm:prSet presAssocID="{822B876A-41E3-482B-B8A3-10E517BA3D4F}" presName="parentLin" presStyleCnt="0"/>
      <dgm:spPr/>
    </dgm:pt>
    <dgm:pt modelId="{EAE7F894-6D0B-460B-9061-020B10C588A3}" type="pres">
      <dgm:prSet presAssocID="{822B876A-41E3-482B-B8A3-10E517BA3D4F}" presName="parentLeftMargin" presStyleLbl="node1" presStyleIdx="0" presStyleCnt="2"/>
      <dgm:spPr/>
    </dgm:pt>
    <dgm:pt modelId="{7555CF42-A984-4478-AB16-C1E2B80228F4}" type="pres">
      <dgm:prSet presAssocID="{822B876A-41E3-482B-B8A3-10E517BA3D4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DDE7385-9B35-440B-B1AE-E11CDD663474}" type="pres">
      <dgm:prSet presAssocID="{822B876A-41E3-482B-B8A3-10E517BA3D4F}" presName="negativeSpace" presStyleCnt="0"/>
      <dgm:spPr/>
    </dgm:pt>
    <dgm:pt modelId="{F68234CE-2FD8-4F22-BDF0-76C120FBE8D3}" type="pres">
      <dgm:prSet presAssocID="{822B876A-41E3-482B-B8A3-10E517BA3D4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3BDE204-D27C-4795-BF5D-42F6956D9D9F}" srcId="{473A34D7-A3E2-4531-BB14-A6EBF304F773}" destId="{558C97E1-50D1-4187-A05B-089F939B89F3}" srcOrd="0" destOrd="0" parTransId="{B5DE6B7A-1289-4BC8-8292-723C8FB1FF4D}" sibTransId="{59C51F7A-CADE-43F7-97F5-DA0EA0994697}"/>
    <dgm:cxn modelId="{441FCA16-F206-47A4-8902-8FC9EDE851EA}" srcId="{822B876A-41E3-482B-B8A3-10E517BA3D4F}" destId="{632F2D3F-2B86-4309-8465-CE3DCD96770A}" srcOrd="1" destOrd="0" parTransId="{6B8BA119-02D7-4A48-A744-0842A1337546}" sibTransId="{5510497B-9807-4232-9616-E6AE36A49D4D}"/>
    <dgm:cxn modelId="{FF952F19-896D-4BEE-AEB1-E861E9AE0A05}" type="presOf" srcId="{1DE16869-4867-45A0-B077-B80F13B1F32C}" destId="{F68234CE-2FD8-4F22-BDF0-76C120FBE8D3}" srcOrd="0" destOrd="0" presId="urn:microsoft.com/office/officeart/2005/8/layout/list1"/>
    <dgm:cxn modelId="{C751521B-5843-47D7-9343-CC9687592CFC}" type="presOf" srcId="{473A34D7-A3E2-4531-BB14-A6EBF304F773}" destId="{EE2FE2CA-621B-47A1-BF67-AF5C2742FB80}" srcOrd="0" destOrd="0" presId="urn:microsoft.com/office/officeart/2005/8/layout/list1"/>
    <dgm:cxn modelId="{6320D31D-D5A7-4E78-83F7-B1A513A10512}" type="presOf" srcId="{473A34D7-A3E2-4531-BB14-A6EBF304F773}" destId="{8BD7B957-618A-4B67-B1B4-D2D7111A397D}" srcOrd="1" destOrd="0" presId="urn:microsoft.com/office/officeart/2005/8/layout/list1"/>
    <dgm:cxn modelId="{11AF2C3B-68E6-4799-8D13-04CDDDF867A3}" type="presOf" srcId="{5E84EF9E-6529-458C-B997-B6BAD8913508}" destId="{99BEFF89-69F2-4482-B805-C29DB0DFBEDC}" srcOrd="0" destOrd="0" presId="urn:microsoft.com/office/officeart/2005/8/layout/list1"/>
    <dgm:cxn modelId="{BC384F61-CEA0-4980-882F-3595153564ED}" srcId="{5E84EF9E-6529-458C-B997-B6BAD8913508}" destId="{822B876A-41E3-482B-B8A3-10E517BA3D4F}" srcOrd="1" destOrd="0" parTransId="{E199BB14-C685-4F81-A234-D44292826579}" sibTransId="{B2EADA93-280D-4810-B80B-74C569C4D8A6}"/>
    <dgm:cxn modelId="{52FF5E70-C4BF-41AC-B3E7-7FA38EE72068}" type="presOf" srcId="{822B876A-41E3-482B-B8A3-10E517BA3D4F}" destId="{EAE7F894-6D0B-460B-9061-020B10C588A3}" srcOrd="0" destOrd="0" presId="urn:microsoft.com/office/officeart/2005/8/layout/list1"/>
    <dgm:cxn modelId="{98DDE970-F96D-4C9A-B959-34629FF3270E}" type="presOf" srcId="{822B876A-41E3-482B-B8A3-10E517BA3D4F}" destId="{7555CF42-A984-4478-AB16-C1E2B80228F4}" srcOrd="1" destOrd="0" presId="urn:microsoft.com/office/officeart/2005/8/layout/list1"/>
    <dgm:cxn modelId="{1909BB7E-7755-4E59-A9BD-72FF808D6A40}" srcId="{822B876A-41E3-482B-B8A3-10E517BA3D4F}" destId="{64B213FB-E2A8-4C54-BBF1-3C935F1652C1}" srcOrd="2" destOrd="0" parTransId="{BBAFBD68-C753-4DCD-9679-A37C4344B076}" sibTransId="{C15DE153-E615-46AC-B178-E6AAFB24375B}"/>
    <dgm:cxn modelId="{6D9A7BAF-FC5C-44CB-ACF3-F0B299675E69}" srcId="{5E84EF9E-6529-458C-B997-B6BAD8913508}" destId="{473A34D7-A3E2-4531-BB14-A6EBF304F773}" srcOrd="0" destOrd="0" parTransId="{10BC4FFD-9CAE-4C16-8630-E4684C348E11}" sibTransId="{BF6270DD-0540-48BC-969F-291E34F93AA0}"/>
    <dgm:cxn modelId="{5DB754C3-8476-425E-A285-AB032E0B35AB}" type="presOf" srcId="{558C97E1-50D1-4187-A05B-089F939B89F3}" destId="{CD7C9394-B522-4DDA-AE86-252F53244C64}" srcOrd="0" destOrd="0" presId="urn:microsoft.com/office/officeart/2005/8/layout/list1"/>
    <dgm:cxn modelId="{3B32A3DB-3066-45B4-9140-0DCB206CD9C5}" srcId="{822B876A-41E3-482B-B8A3-10E517BA3D4F}" destId="{1DE16869-4867-45A0-B077-B80F13B1F32C}" srcOrd="0" destOrd="0" parTransId="{7D373F94-FDC0-4E37-B162-F3C3AEE87C52}" sibTransId="{6A991BB8-0D24-4443-9CB7-1CB620AC0BE1}"/>
    <dgm:cxn modelId="{80352EEB-84AC-4157-B4B9-97EEB5CEC1EE}" type="presOf" srcId="{632F2D3F-2B86-4309-8465-CE3DCD96770A}" destId="{F68234CE-2FD8-4F22-BDF0-76C120FBE8D3}" srcOrd="0" destOrd="1" presId="urn:microsoft.com/office/officeart/2005/8/layout/list1"/>
    <dgm:cxn modelId="{442661FC-99FB-467F-8C53-2C1B6A9F2814}" type="presOf" srcId="{64B213FB-E2A8-4C54-BBF1-3C935F1652C1}" destId="{F68234CE-2FD8-4F22-BDF0-76C120FBE8D3}" srcOrd="0" destOrd="2" presId="urn:microsoft.com/office/officeart/2005/8/layout/list1"/>
    <dgm:cxn modelId="{B11733E7-1BCA-47B4-B5CD-72756CBAB4A0}" type="presParOf" srcId="{99BEFF89-69F2-4482-B805-C29DB0DFBEDC}" destId="{3EE0B3C9-69DA-4DC5-BE98-9B0E7537C94A}" srcOrd="0" destOrd="0" presId="urn:microsoft.com/office/officeart/2005/8/layout/list1"/>
    <dgm:cxn modelId="{DE0ADAB8-BA70-46DD-B91B-B8C14A0B9C52}" type="presParOf" srcId="{3EE0B3C9-69DA-4DC5-BE98-9B0E7537C94A}" destId="{EE2FE2CA-621B-47A1-BF67-AF5C2742FB80}" srcOrd="0" destOrd="0" presId="urn:microsoft.com/office/officeart/2005/8/layout/list1"/>
    <dgm:cxn modelId="{4648A585-ADEA-4C5A-BBD5-9E18F15B6A9E}" type="presParOf" srcId="{3EE0B3C9-69DA-4DC5-BE98-9B0E7537C94A}" destId="{8BD7B957-618A-4B67-B1B4-D2D7111A397D}" srcOrd="1" destOrd="0" presId="urn:microsoft.com/office/officeart/2005/8/layout/list1"/>
    <dgm:cxn modelId="{C547761F-5E2E-4B68-B8C7-2B7C0BAC9A50}" type="presParOf" srcId="{99BEFF89-69F2-4482-B805-C29DB0DFBEDC}" destId="{EA7A7D49-C678-4FC7-83E0-5D59C08F6707}" srcOrd="1" destOrd="0" presId="urn:microsoft.com/office/officeart/2005/8/layout/list1"/>
    <dgm:cxn modelId="{534AB57B-8421-42B3-AC9A-A157FDF175DF}" type="presParOf" srcId="{99BEFF89-69F2-4482-B805-C29DB0DFBEDC}" destId="{CD7C9394-B522-4DDA-AE86-252F53244C64}" srcOrd="2" destOrd="0" presId="urn:microsoft.com/office/officeart/2005/8/layout/list1"/>
    <dgm:cxn modelId="{F55602D6-FA43-4E5B-A49B-AB7543E8D5F5}" type="presParOf" srcId="{99BEFF89-69F2-4482-B805-C29DB0DFBEDC}" destId="{9A0DE67E-9993-4A34-A4FD-5BECBE8FE3DA}" srcOrd="3" destOrd="0" presId="urn:microsoft.com/office/officeart/2005/8/layout/list1"/>
    <dgm:cxn modelId="{0C935388-6D6B-4DFF-874B-AC0876BB8904}" type="presParOf" srcId="{99BEFF89-69F2-4482-B805-C29DB0DFBEDC}" destId="{9EB6A436-B6C6-471B-84AC-8168B8C1D57A}" srcOrd="4" destOrd="0" presId="urn:microsoft.com/office/officeart/2005/8/layout/list1"/>
    <dgm:cxn modelId="{57617169-B9DC-4DF7-8D53-E24D31FE7306}" type="presParOf" srcId="{9EB6A436-B6C6-471B-84AC-8168B8C1D57A}" destId="{EAE7F894-6D0B-460B-9061-020B10C588A3}" srcOrd="0" destOrd="0" presId="urn:microsoft.com/office/officeart/2005/8/layout/list1"/>
    <dgm:cxn modelId="{ED205941-0AE8-45D3-8426-0D17A13F8CD2}" type="presParOf" srcId="{9EB6A436-B6C6-471B-84AC-8168B8C1D57A}" destId="{7555CF42-A984-4478-AB16-C1E2B80228F4}" srcOrd="1" destOrd="0" presId="urn:microsoft.com/office/officeart/2005/8/layout/list1"/>
    <dgm:cxn modelId="{5F62EA0A-9C17-4400-9B73-17DEAC67F7D3}" type="presParOf" srcId="{99BEFF89-69F2-4482-B805-C29DB0DFBEDC}" destId="{2DDE7385-9B35-440B-B1AE-E11CDD663474}" srcOrd="5" destOrd="0" presId="urn:microsoft.com/office/officeart/2005/8/layout/list1"/>
    <dgm:cxn modelId="{803C95D4-6A20-4627-9D45-AFB74E846122}" type="presParOf" srcId="{99BEFF89-69F2-4482-B805-C29DB0DFBEDC}" destId="{F68234CE-2FD8-4F22-BDF0-76C120FBE8D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4030E2-9C29-4B3C-9B6E-6DAEE40416A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B0F65D-C432-411B-A4B1-B89611F71733}">
      <dgm:prSet/>
      <dgm:spPr/>
      <dgm:t>
        <a:bodyPr/>
        <a:lstStyle/>
        <a:p>
          <a:r>
            <a:rPr lang="ko-KR" b="1" dirty="0"/>
            <a:t>① 전체적인 데이터 확인</a:t>
          </a:r>
          <a:endParaRPr lang="en-US" b="1" dirty="0"/>
        </a:p>
      </dgm:t>
    </dgm:pt>
    <dgm:pt modelId="{A1BB162B-15CF-44DC-B07D-E249161688A6}" type="parTrans" cxnId="{4C6AFF8F-5CA8-4438-90D2-F4B737DBE9D5}">
      <dgm:prSet/>
      <dgm:spPr/>
      <dgm:t>
        <a:bodyPr/>
        <a:lstStyle/>
        <a:p>
          <a:endParaRPr lang="en-US"/>
        </a:p>
      </dgm:t>
    </dgm:pt>
    <dgm:pt modelId="{48BC5354-36A9-41AF-A4DD-9EE86D5FBDB7}" type="sibTrans" cxnId="{4C6AFF8F-5CA8-4438-90D2-F4B737DBE9D5}">
      <dgm:prSet/>
      <dgm:spPr/>
      <dgm:t>
        <a:bodyPr/>
        <a:lstStyle/>
        <a:p>
          <a:endParaRPr lang="en-US"/>
        </a:p>
      </dgm:t>
    </dgm:pt>
    <dgm:pt modelId="{7FDE0CCF-3FE9-4E7D-B255-CC0F5334D3EF}">
      <dgm:prSet/>
      <dgm:spPr/>
      <dgm:t>
        <a:bodyPr/>
        <a:lstStyle/>
        <a:p>
          <a:r>
            <a:rPr lang="ko-KR"/>
            <a:t>해결하고자 하는 목표와 변수를 파악</a:t>
          </a:r>
          <a:r>
            <a:rPr lang="en-US"/>
            <a:t>(</a:t>
          </a:r>
          <a:r>
            <a:rPr lang="ko-KR"/>
            <a:t>독립변수와 종속변수 구분</a:t>
          </a:r>
          <a:r>
            <a:rPr lang="en-US"/>
            <a:t>)</a:t>
          </a:r>
        </a:p>
      </dgm:t>
    </dgm:pt>
    <dgm:pt modelId="{491FB147-377D-4D7F-894C-9216D5C6699F}" type="parTrans" cxnId="{DB3A9D9C-ECED-40E4-B9FA-9C0F8BE2E073}">
      <dgm:prSet/>
      <dgm:spPr/>
      <dgm:t>
        <a:bodyPr/>
        <a:lstStyle/>
        <a:p>
          <a:endParaRPr lang="en-US"/>
        </a:p>
      </dgm:t>
    </dgm:pt>
    <dgm:pt modelId="{96582752-6766-405C-B9B2-3ABED3BF2CD1}" type="sibTrans" cxnId="{DB3A9D9C-ECED-40E4-B9FA-9C0F8BE2E073}">
      <dgm:prSet/>
      <dgm:spPr/>
      <dgm:t>
        <a:bodyPr/>
        <a:lstStyle/>
        <a:p>
          <a:endParaRPr lang="en-US"/>
        </a:p>
      </dgm:t>
    </dgm:pt>
    <dgm:pt modelId="{2EE415FB-BF39-448B-8E91-0086488E9D92}">
      <dgm:prSet/>
      <dgm:spPr/>
      <dgm:t>
        <a:bodyPr/>
        <a:lstStyle/>
        <a:p>
          <a:r>
            <a:rPr lang="ko-KR"/>
            <a:t>데이터 세트</a:t>
          </a:r>
          <a:r>
            <a:rPr lang="en-US"/>
            <a:t>(Dataset)</a:t>
          </a:r>
          <a:r>
            <a:rPr lang="ko-KR"/>
            <a:t>의 전체적인 구조 확인</a:t>
          </a:r>
          <a:endParaRPr lang="en-US"/>
        </a:p>
      </dgm:t>
    </dgm:pt>
    <dgm:pt modelId="{6C2CCE12-D529-4F72-AAF2-3AAD36FEE670}" type="parTrans" cxnId="{A4F5A9B3-7ADD-4732-A218-F55623D48938}">
      <dgm:prSet/>
      <dgm:spPr/>
      <dgm:t>
        <a:bodyPr/>
        <a:lstStyle/>
        <a:p>
          <a:endParaRPr lang="en-US"/>
        </a:p>
      </dgm:t>
    </dgm:pt>
    <dgm:pt modelId="{25F6D55F-E7DF-4587-8207-A273FF099E3F}" type="sibTrans" cxnId="{A4F5A9B3-7ADD-4732-A218-F55623D48938}">
      <dgm:prSet/>
      <dgm:spPr/>
      <dgm:t>
        <a:bodyPr/>
        <a:lstStyle/>
        <a:p>
          <a:endParaRPr lang="en-US"/>
        </a:p>
      </dgm:t>
    </dgm:pt>
    <dgm:pt modelId="{0116B429-6CD9-4583-9133-6EED385CB593}">
      <dgm:prSet/>
      <dgm:spPr/>
      <dgm:t>
        <a:bodyPr/>
        <a:lstStyle/>
        <a:p>
          <a:r>
            <a:rPr lang="ko-KR"/>
            <a:t>수치형 자료</a:t>
          </a:r>
          <a:r>
            <a:rPr lang="en-US"/>
            <a:t>, </a:t>
          </a:r>
          <a:r>
            <a:rPr lang="ko-KR"/>
            <a:t>범주형 자료 등 데이터 속성값의 고유한 성질에 따라 자료 형태 구분</a:t>
          </a:r>
          <a:endParaRPr lang="en-US"/>
        </a:p>
      </dgm:t>
    </dgm:pt>
    <dgm:pt modelId="{11920F6B-8978-438E-9B53-514A78D0AAD8}" type="parTrans" cxnId="{8190B4E3-05D3-4666-9EA3-2D2C8312D00A}">
      <dgm:prSet/>
      <dgm:spPr/>
      <dgm:t>
        <a:bodyPr/>
        <a:lstStyle/>
        <a:p>
          <a:endParaRPr lang="en-US"/>
        </a:p>
      </dgm:t>
    </dgm:pt>
    <dgm:pt modelId="{4CF4DF00-A742-4B93-91C4-58A9A5CA52F8}" type="sibTrans" cxnId="{8190B4E3-05D3-4666-9EA3-2D2C8312D00A}">
      <dgm:prSet/>
      <dgm:spPr/>
      <dgm:t>
        <a:bodyPr/>
        <a:lstStyle/>
        <a:p>
          <a:endParaRPr lang="en-US"/>
        </a:p>
      </dgm:t>
    </dgm:pt>
    <dgm:pt modelId="{E4BB7E14-1E07-44B3-B90E-7D847F26B3B7}">
      <dgm:prSet/>
      <dgm:spPr/>
      <dgm:t>
        <a:bodyPr/>
        <a:lstStyle/>
        <a:p>
          <a:r>
            <a:rPr lang="ko-KR" b="1" dirty="0"/>
            <a:t>② 데이터 </a:t>
          </a:r>
          <a:r>
            <a:rPr lang="ko-KR" b="1" dirty="0" err="1"/>
            <a:t>전처리</a:t>
          </a:r>
          <a:r>
            <a:rPr lang="ko-KR" b="1" dirty="0"/>
            <a:t> </a:t>
          </a:r>
          <a:r>
            <a:rPr lang="en-US" b="1" dirty="0"/>
            <a:t>(Data Processing)</a:t>
          </a:r>
        </a:p>
      </dgm:t>
    </dgm:pt>
    <dgm:pt modelId="{5359B5E0-4129-435F-83AC-808399769C22}" type="parTrans" cxnId="{9D5A46CF-5DE1-4B40-ACA7-0185CB2F8B7D}">
      <dgm:prSet/>
      <dgm:spPr/>
      <dgm:t>
        <a:bodyPr/>
        <a:lstStyle/>
        <a:p>
          <a:endParaRPr lang="en-US"/>
        </a:p>
      </dgm:t>
    </dgm:pt>
    <dgm:pt modelId="{4A3DDD38-E64D-4BF6-AB4D-F17A08B3152F}" type="sibTrans" cxnId="{9D5A46CF-5DE1-4B40-ACA7-0185CB2F8B7D}">
      <dgm:prSet/>
      <dgm:spPr/>
      <dgm:t>
        <a:bodyPr/>
        <a:lstStyle/>
        <a:p>
          <a:endParaRPr lang="en-US"/>
        </a:p>
      </dgm:t>
    </dgm:pt>
    <dgm:pt modelId="{41AA817F-C8CE-49BE-ADAF-F7DA6308AF0D}">
      <dgm:prSet/>
      <dgm:spPr/>
      <dgm:t>
        <a:bodyPr/>
        <a:lstStyle/>
        <a:p>
          <a:r>
            <a:rPr lang="ko-KR"/>
            <a:t>데이터에 이상값</a:t>
          </a:r>
          <a:r>
            <a:rPr lang="en-US"/>
            <a:t>(outlier)</a:t>
          </a:r>
          <a:r>
            <a:rPr lang="ko-KR"/>
            <a:t>이나 결측값</a:t>
          </a:r>
          <a:r>
            <a:rPr lang="en-US"/>
            <a:t>(</a:t>
          </a:r>
          <a:r>
            <a:rPr lang="ko-KR"/>
            <a:t>오류값 포함</a:t>
          </a:r>
          <a:r>
            <a:rPr lang="en-US"/>
            <a:t>)</a:t>
          </a:r>
          <a:r>
            <a:rPr lang="ko-KR"/>
            <a:t>이 있는지 확인 후 제거 및 대체</a:t>
          </a:r>
          <a:endParaRPr lang="en-US"/>
        </a:p>
      </dgm:t>
    </dgm:pt>
    <dgm:pt modelId="{A07845F0-8518-457F-9E0B-9B4D0DB2AC92}" type="parTrans" cxnId="{AC9EFDFC-BCB1-4DD8-AA96-DE7CE2B0ADDC}">
      <dgm:prSet/>
      <dgm:spPr/>
      <dgm:t>
        <a:bodyPr/>
        <a:lstStyle/>
        <a:p>
          <a:endParaRPr lang="en-US"/>
        </a:p>
      </dgm:t>
    </dgm:pt>
    <dgm:pt modelId="{7D33089D-8E94-479D-85A3-E99E8C529966}" type="sibTrans" cxnId="{AC9EFDFC-BCB1-4DD8-AA96-DE7CE2B0ADDC}">
      <dgm:prSet/>
      <dgm:spPr/>
      <dgm:t>
        <a:bodyPr/>
        <a:lstStyle/>
        <a:p>
          <a:endParaRPr lang="en-US"/>
        </a:p>
      </dgm:t>
    </dgm:pt>
    <dgm:pt modelId="{64021103-9F87-484A-9F1F-E543ECA04D92}">
      <dgm:prSet/>
      <dgm:spPr/>
      <dgm:t>
        <a:bodyPr/>
        <a:lstStyle/>
        <a:p>
          <a:r>
            <a:rPr lang="ko-KR"/>
            <a:t>여러 개로 나뉘어 수집된 데이터를 병합하거나</a:t>
          </a:r>
          <a:r>
            <a:rPr lang="en-US"/>
            <a:t>, </a:t>
          </a:r>
          <a:r>
            <a:rPr lang="ko-KR"/>
            <a:t>중복 또는 불필요한 데이터를 제거</a:t>
          </a:r>
          <a:endParaRPr lang="en-US"/>
        </a:p>
      </dgm:t>
    </dgm:pt>
    <dgm:pt modelId="{FDDAB97C-BFF6-4DEF-9228-BE83A4829A63}" type="parTrans" cxnId="{43407B30-AEBF-43B2-B5FF-4764578AF220}">
      <dgm:prSet/>
      <dgm:spPr/>
      <dgm:t>
        <a:bodyPr/>
        <a:lstStyle/>
        <a:p>
          <a:endParaRPr lang="en-US"/>
        </a:p>
      </dgm:t>
    </dgm:pt>
    <dgm:pt modelId="{B9B517C0-BF75-4674-BE36-E07C54C585C1}" type="sibTrans" cxnId="{43407B30-AEBF-43B2-B5FF-4764578AF220}">
      <dgm:prSet/>
      <dgm:spPr/>
      <dgm:t>
        <a:bodyPr/>
        <a:lstStyle/>
        <a:p>
          <a:endParaRPr lang="en-US"/>
        </a:p>
      </dgm:t>
    </dgm:pt>
    <dgm:pt modelId="{3818F55B-BE08-4377-A888-3141ED89E30A}">
      <dgm:prSet/>
      <dgm:spPr/>
      <dgm:t>
        <a:bodyPr/>
        <a:lstStyle/>
        <a:p>
          <a:r>
            <a:rPr lang="ko-KR"/>
            <a:t>날짜</a:t>
          </a:r>
          <a:r>
            <a:rPr lang="en-US"/>
            <a:t>, </a:t>
          </a:r>
          <a:r>
            <a:rPr lang="ko-KR"/>
            <a:t>문자</a:t>
          </a:r>
          <a:r>
            <a:rPr lang="en-US"/>
            <a:t>, </a:t>
          </a:r>
          <a:r>
            <a:rPr lang="ko-KR"/>
            <a:t>숫자 등 자료의 형식이 잘못 정의되었을 경우 원래에 맞게 변환</a:t>
          </a:r>
          <a:endParaRPr lang="en-US"/>
        </a:p>
      </dgm:t>
    </dgm:pt>
    <dgm:pt modelId="{0FD55347-3BA7-4875-9ACE-801721ED15A6}" type="parTrans" cxnId="{9975FDCE-407D-418F-8C10-23C646397B5D}">
      <dgm:prSet/>
      <dgm:spPr/>
      <dgm:t>
        <a:bodyPr/>
        <a:lstStyle/>
        <a:p>
          <a:endParaRPr lang="en-US"/>
        </a:p>
      </dgm:t>
    </dgm:pt>
    <dgm:pt modelId="{FF89A76E-1937-440B-8EC5-1554E33A1BBC}" type="sibTrans" cxnId="{9975FDCE-407D-418F-8C10-23C646397B5D}">
      <dgm:prSet/>
      <dgm:spPr/>
      <dgm:t>
        <a:bodyPr/>
        <a:lstStyle/>
        <a:p>
          <a:endParaRPr lang="en-US"/>
        </a:p>
      </dgm:t>
    </dgm:pt>
    <dgm:pt modelId="{A70B4B48-FBCB-4846-BD13-17CE05BA7BF0}">
      <dgm:prSet/>
      <dgm:spPr/>
      <dgm:t>
        <a:bodyPr/>
        <a:lstStyle/>
        <a:p>
          <a:r>
            <a:rPr lang="ko-KR" b="1" dirty="0"/>
            <a:t>③ 개별 변수의 분석</a:t>
          </a:r>
          <a:r>
            <a:rPr lang="en-US" b="1" dirty="0"/>
            <a:t>: </a:t>
          </a:r>
          <a:r>
            <a:rPr lang="ko-KR" b="1" dirty="0" err="1"/>
            <a:t>단변량</a:t>
          </a:r>
          <a:r>
            <a:rPr lang="ko-KR" b="1" dirty="0"/>
            <a:t> 분석 </a:t>
          </a:r>
          <a:r>
            <a:rPr lang="en-US" b="1" dirty="0"/>
            <a:t>(Univariate Analysis)</a:t>
          </a:r>
        </a:p>
      </dgm:t>
    </dgm:pt>
    <dgm:pt modelId="{76094C40-2858-4491-BE7C-F0E4597713EF}" type="parTrans" cxnId="{DD38B767-EBFD-455C-80D9-E2191E4137BC}">
      <dgm:prSet/>
      <dgm:spPr/>
      <dgm:t>
        <a:bodyPr/>
        <a:lstStyle/>
        <a:p>
          <a:endParaRPr lang="en-US"/>
        </a:p>
      </dgm:t>
    </dgm:pt>
    <dgm:pt modelId="{655AFC28-7AFE-4A3B-89AF-0879FBC8B4FE}" type="sibTrans" cxnId="{DD38B767-EBFD-455C-80D9-E2191E4137BC}">
      <dgm:prSet/>
      <dgm:spPr/>
      <dgm:t>
        <a:bodyPr/>
        <a:lstStyle/>
        <a:p>
          <a:endParaRPr lang="en-US"/>
        </a:p>
      </dgm:t>
    </dgm:pt>
    <dgm:pt modelId="{5A9FC190-FC10-4178-8400-F1103895749E}">
      <dgm:prSet/>
      <dgm:spPr/>
      <dgm:t>
        <a:bodyPr/>
        <a:lstStyle/>
        <a:p>
          <a:r>
            <a:rPr lang="ko-KR"/>
            <a:t>개별 변수의 분포</a:t>
          </a:r>
          <a:r>
            <a:rPr lang="en-US"/>
            <a:t>, </a:t>
          </a:r>
          <a:r>
            <a:rPr lang="ko-KR"/>
            <a:t>추세 및 주기성</a:t>
          </a:r>
          <a:r>
            <a:rPr lang="en-US"/>
            <a:t>(</a:t>
          </a:r>
          <a:r>
            <a:rPr lang="ko-KR"/>
            <a:t>시계열</a:t>
          </a:r>
          <a:r>
            <a:rPr lang="en-US"/>
            <a:t>), </a:t>
          </a:r>
          <a:r>
            <a:rPr lang="ko-KR"/>
            <a:t>특이사항 등을 관찰하며 평균</a:t>
          </a:r>
          <a:r>
            <a:rPr lang="en-US"/>
            <a:t>, </a:t>
          </a:r>
          <a:r>
            <a:rPr lang="ko-KR"/>
            <a:t>중앙값</a:t>
          </a:r>
          <a:r>
            <a:rPr lang="en-US"/>
            <a:t>, </a:t>
          </a:r>
          <a:r>
            <a:rPr lang="ko-KR"/>
            <a:t>분산 등 적절한 요약통계로 나타냄</a:t>
          </a:r>
          <a:endParaRPr lang="en-US"/>
        </a:p>
      </dgm:t>
    </dgm:pt>
    <dgm:pt modelId="{795977F3-B97C-4824-869D-71C0361B2507}" type="parTrans" cxnId="{519D7669-83C7-4441-9A91-10772A383959}">
      <dgm:prSet/>
      <dgm:spPr/>
      <dgm:t>
        <a:bodyPr/>
        <a:lstStyle/>
        <a:p>
          <a:endParaRPr lang="en-US"/>
        </a:p>
      </dgm:t>
    </dgm:pt>
    <dgm:pt modelId="{83FB597C-8768-40DD-8CAA-9E55ADB16C4B}" type="sibTrans" cxnId="{519D7669-83C7-4441-9A91-10772A383959}">
      <dgm:prSet/>
      <dgm:spPr/>
      <dgm:t>
        <a:bodyPr/>
        <a:lstStyle/>
        <a:p>
          <a:endParaRPr lang="en-US"/>
        </a:p>
      </dgm:t>
    </dgm:pt>
    <dgm:pt modelId="{5C4BF0C1-F088-4708-A521-955047928B00}">
      <dgm:prSet/>
      <dgm:spPr/>
      <dgm:t>
        <a:bodyPr/>
        <a:lstStyle/>
        <a:p>
          <a:r>
            <a:rPr lang="ko-KR"/>
            <a:t>시각화를 통해 개별 변수의 분포</a:t>
          </a:r>
          <a:r>
            <a:rPr lang="en-US"/>
            <a:t>, </a:t>
          </a:r>
          <a:r>
            <a:rPr lang="ko-KR"/>
            <a:t>추세 및 주기성</a:t>
          </a:r>
          <a:r>
            <a:rPr lang="en-US"/>
            <a:t>, </a:t>
          </a:r>
          <a:r>
            <a:rPr lang="ko-KR"/>
            <a:t>특이사항 등을 직관적으로 파악</a:t>
          </a:r>
          <a:endParaRPr lang="en-US"/>
        </a:p>
      </dgm:t>
    </dgm:pt>
    <dgm:pt modelId="{46AF97F0-9B5F-4EC1-A8A4-B0D52047A3C5}" type="parTrans" cxnId="{99B2D19E-7990-4FD4-9C90-92E70949FE3D}">
      <dgm:prSet/>
      <dgm:spPr/>
      <dgm:t>
        <a:bodyPr/>
        <a:lstStyle/>
        <a:p>
          <a:endParaRPr lang="en-US"/>
        </a:p>
      </dgm:t>
    </dgm:pt>
    <dgm:pt modelId="{551F30C5-076E-4001-BB4E-097318D6BBFC}" type="sibTrans" cxnId="{99B2D19E-7990-4FD4-9C90-92E70949FE3D}">
      <dgm:prSet/>
      <dgm:spPr/>
      <dgm:t>
        <a:bodyPr/>
        <a:lstStyle/>
        <a:p>
          <a:endParaRPr lang="en-US"/>
        </a:p>
      </dgm:t>
    </dgm:pt>
    <dgm:pt modelId="{DF7B876E-658B-4BB1-B901-7A2E3F865BAA}">
      <dgm:prSet/>
      <dgm:spPr/>
      <dgm:t>
        <a:bodyPr/>
        <a:lstStyle/>
        <a:p>
          <a:r>
            <a:rPr lang="ko-KR" b="1" dirty="0"/>
            <a:t>④ 변수 간의 관계 분석</a:t>
          </a:r>
          <a:r>
            <a:rPr lang="en-US" b="1" dirty="0"/>
            <a:t>: </a:t>
          </a:r>
          <a:r>
            <a:rPr lang="ko-KR" b="1" dirty="0" err="1"/>
            <a:t>이변량</a:t>
          </a:r>
          <a:r>
            <a:rPr lang="ko-KR" b="1" dirty="0"/>
            <a:t> </a:t>
          </a:r>
          <a:r>
            <a:rPr lang="en-US" b="1" dirty="0"/>
            <a:t>/ </a:t>
          </a:r>
          <a:r>
            <a:rPr lang="ko-KR" b="1" dirty="0" err="1"/>
            <a:t>다변량</a:t>
          </a:r>
          <a:r>
            <a:rPr lang="ko-KR" b="1" dirty="0"/>
            <a:t> 분석 </a:t>
          </a:r>
          <a:r>
            <a:rPr lang="en-US" b="1" dirty="0"/>
            <a:t>(Bivariate / Multivariate Analysis)</a:t>
          </a:r>
        </a:p>
      </dgm:t>
    </dgm:pt>
    <dgm:pt modelId="{31B0A266-A104-4AD0-95C2-9F9B41BBB5B1}" type="parTrans" cxnId="{DCFF3BF8-9166-4977-A31F-12CC6260AD78}">
      <dgm:prSet/>
      <dgm:spPr/>
      <dgm:t>
        <a:bodyPr/>
        <a:lstStyle/>
        <a:p>
          <a:endParaRPr lang="en-US"/>
        </a:p>
      </dgm:t>
    </dgm:pt>
    <dgm:pt modelId="{A548ABB9-CAE3-4B91-A645-C8A2CA495652}" type="sibTrans" cxnId="{DCFF3BF8-9166-4977-A31F-12CC6260AD78}">
      <dgm:prSet/>
      <dgm:spPr/>
      <dgm:t>
        <a:bodyPr/>
        <a:lstStyle/>
        <a:p>
          <a:endParaRPr lang="en-US"/>
        </a:p>
      </dgm:t>
    </dgm:pt>
    <dgm:pt modelId="{CE12409E-3127-4C48-9B19-66A3F4E88F68}">
      <dgm:prSet/>
      <dgm:spPr/>
      <dgm:t>
        <a:bodyPr/>
        <a:lstStyle/>
        <a:p>
          <a:r>
            <a:rPr lang="ko-KR"/>
            <a:t>둘 이상의 변수를 범주</a:t>
          </a:r>
          <a:r>
            <a:rPr lang="en-US"/>
            <a:t>(Category)</a:t>
          </a:r>
          <a:r>
            <a:rPr lang="ko-KR"/>
            <a:t>에 따라 그룹화해 변수별 데이터의 분포를 파악</a:t>
          </a:r>
          <a:endParaRPr lang="en-US"/>
        </a:p>
      </dgm:t>
    </dgm:pt>
    <dgm:pt modelId="{6ED6E696-E94F-42AC-971A-78A3BC1C988E}" type="parTrans" cxnId="{6EC98219-BA2C-487E-8A66-9CF1258C9CFF}">
      <dgm:prSet/>
      <dgm:spPr/>
      <dgm:t>
        <a:bodyPr/>
        <a:lstStyle/>
        <a:p>
          <a:endParaRPr lang="en-US"/>
        </a:p>
      </dgm:t>
    </dgm:pt>
    <dgm:pt modelId="{527BA417-8C35-435D-BD4D-8B521655335A}" type="sibTrans" cxnId="{6EC98219-BA2C-487E-8A66-9CF1258C9CFF}">
      <dgm:prSet/>
      <dgm:spPr/>
      <dgm:t>
        <a:bodyPr/>
        <a:lstStyle/>
        <a:p>
          <a:endParaRPr lang="en-US"/>
        </a:p>
      </dgm:t>
    </dgm:pt>
    <dgm:pt modelId="{00A2BDD4-B45C-4F0A-A6D7-2920D5A7ADB0}">
      <dgm:prSet/>
      <dgm:spPr/>
      <dgm:t>
        <a:bodyPr/>
        <a:lstStyle/>
        <a:p>
          <a:r>
            <a:rPr lang="ko-KR"/>
            <a:t>둘 이상의 변수 간 교차 상관관계</a:t>
          </a:r>
          <a:r>
            <a:rPr lang="en-US"/>
            <a:t>(Cross-correlation)</a:t>
          </a:r>
          <a:r>
            <a:rPr lang="ko-KR"/>
            <a:t>를 상관계수 등을 통해 확인</a:t>
          </a:r>
          <a:endParaRPr lang="en-US"/>
        </a:p>
      </dgm:t>
    </dgm:pt>
    <dgm:pt modelId="{05574220-17C1-4F7B-8058-DEC3203C93DB}" type="parTrans" cxnId="{3CD0D00A-39C7-4678-B254-C82AEF304C92}">
      <dgm:prSet/>
      <dgm:spPr/>
      <dgm:t>
        <a:bodyPr/>
        <a:lstStyle/>
        <a:p>
          <a:endParaRPr lang="en-US"/>
        </a:p>
      </dgm:t>
    </dgm:pt>
    <dgm:pt modelId="{89319C9F-01AB-418D-B753-8612F8AEE644}" type="sibTrans" cxnId="{3CD0D00A-39C7-4678-B254-C82AEF304C92}">
      <dgm:prSet/>
      <dgm:spPr/>
      <dgm:t>
        <a:bodyPr/>
        <a:lstStyle/>
        <a:p>
          <a:endParaRPr lang="en-US"/>
        </a:p>
      </dgm:t>
    </dgm:pt>
    <dgm:pt modelId="{CCD81519-ABBB-433C-BA98-5A5E38B57DB2}" type="pres">
      <dgm:prSet presAssocID="{384030E2-9C29-4B3C-9B6E-6DAEE40416A6}" presName="linear" presStyleCnt="0">
        <dgm:presLayoutVars>
          <dgm:animLvl val="lvl"/>
          <dgm:resizeHandles val="exact"/>
        </dgm:presLayoutVars>
      </dgm:prSet>
      <dgm:spPr/>
    </dgm:pt>
    <dgm:pt modelId="{244F7560-DC7A-46C2-8BA4-AFD6FB0D158C}" type="pres">
      <dgm:prSet presAssocID="{92B0F65D-C432-411B-A4B1-B89611F71733}" presName="parentText" presStyleLbl="node1" presStyleIdx="0" presStyleCnt="4" custScaleX="65147" custLinFactNeighborX="-17426">
        <dgm:presLayoutVars>
          <dgm:chMax val="0"/>
          <dgm:bulletEnabled val="1"/>
        </dgm:presLayoutVars>
      </dgm:prSet>
      <dgm:spPr/>
    </dgm:pt>
    <dgm:pt modelId="{84AE3AA6-D2A3-4053-BC30-0B6DA0024FBB}" type="pres">
      <dgm:prSet presAssocID="{92B0F65D-C432-411B-A4B1-B89611F71733}" presName="childText" presStyleLbl="revTx" presStyleIdx="0" presStyleCnt="4">
        <dgm:presLayoutVars>
          <dgm:bulletEnabled val="1"/>
        </dgm:presLayoutVars>
      </dgm:prSet>
      <dgm:spPr/>
    </dgm:pt>
    <dgm:pt modelId="{886E6AA3-4EF4-41E0-B207-5D8E4D49278A}" type="pres">
      <dgm:prSet presAssocID="{E4BB7E14-1E07-44B3-B90E-7D847F26B3B7}" presName="parentText" presStyleLbl="node1" presStyleIdx="1" presStyleCnt="4" custScaleX="65314" custLinFactNeighborX="-17343" custLinFactNeighborY="-6">
        <dgm:presLayoutVars>
          <dgm:chMax val="0"/>
          <dgm:bulletEnabled val="1"/>
        </dgm:presLayoutVars>
      </dgm:prSet>
      <dgm:spPr/>
    </dgm:pt>
    <dgm:pt modelId="{40F1B715-C00C-4517-BE7A-D0DE228890AD}" type="pres">
      <dgm:prSet presAssocID="{E4BB7E14-1E07-44B3-B90E-7D847F26B3B7}" presName="childText" presStyleLbl="revTx" presStyleIdx="1" presStyleCnt="4">
        <dgm:presLayoutVars>
          <dgm:bulletEnabled val="1"/>
        </dgm:presLayoutVars>
      </dgm:prSet>
      <dgm:spPr/>
    </dgm:pt>
    <dgm:pt modelId="{E4180B38-94B7-4214-B164-49DD3FA34FE9}" type="pres">
      <dgm:prSet presAssocID="{A70B4B48-FBCB-4846-BD13-17CE05BA7BF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62B4396-EA75-45AE-90FC-1A609C5E2853}" type="pres">
      <dgm:prSet presAssocID="{A70B4B48-FBCB-4846-BD13-17CE05BA7BF0}" presName="childText" presStyleLbl="revTx" presStyleIdx="2" presStyleCnt="4">
        <dgm:presLayoutVars>
          <dgm:bulletEnabled val="1"/>
        </dgm:presLayoutVars>
      </dgm:prSet>
      <dgm:spPr/>
    </dgm:pt>
    <dgm:pt modelId="{E4AA91FB-48FC-4394-94FE-6DB60C8F2138}" type="pres">
      <dgm:prSet presAssocID="{DF7B876E-658B-4BB1-B901-7A2E3F865BA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7A94A2B-975D-44D2-B709-4F5F41E83486}" type="pres">
      <dgm:prSet presAssocID="{DF7B876E-658B-4BB1-B901-7A2E3F865BAA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3CD0D00A-39C7-4678-B254-C82AEF304C92}" srcId="{DF7B876E-658B-4BB1-B901-7A2E3F865BAA}" destId="{00A2BDD4-B45C-4F0A-A6D7-2920D5A7ADB0}" srcOrd="1" destOrd="0" parTransId="{05574220-17C1-4F7B-8058-DEC3203C93DB}" sibTransId="{89319C9F-01AB-418D-B753-8612F8AEE644}"/>
    <dgm:cxn modelId="{6EC98219-BA2C-487E-8A66-9CF1258C9CFF}" srcId="{DF7B876E-658B-4BB1-B901-7A2E3F865BAA}" destId="{CE12409E-3127-4C48-9B19-66A3F4E88F68}" srcOrd="0" destOrd="0" parTransId="{6ED6E696-E94F-42AC-971A-78A3BC1C988E}" sibTransId="{527BA417-8C35-435D-BD4D-8B521655335A}"/>
    <dgm:cxn modelId="{A91EA62D-AC69-4040-82AC-023ACE9C3820}" type="presOf" srcId="{2EE415FB-BF39-448B-8E91-0086488E9D92}" destId="{84AE3AA6-D2A3-4053-BC30-0B6DA0024FBB}" srcOrd="0" destOrd="1" presId="urn:microsoft.com/office/officeart/2005/8/layout/vList2"/>
    <dgm:cxn modelId="{BCE8E12E-D8CB-417D-BE95-A09C63765BCB}" type="presOf" srcId="{384030E2-9C29-4B3C-9B6E-6DAEE40416A6}" destId="{CCD81519-ABBB-433C-BA98-5A5E38B57DB2}" srcOrd="0" destOrd="0" presId="urn:microsoft.com/office/officeart/2005/8/layout/vList2"/>
    <dgm:cxn modelId="{43407B30-AEBF-43B2-B5FF-4764578AF220}" srcId="{E4BB7E14-1E07-44B3-B90E-7D847F26B3B7}" destId="{64021103-9F87-484A-9F1F-E543ECA04D92}" srcOrd="1" destOrd="0" parTransId="{FDDAB97C-BFF6-4DEF-9228-BE83A4829A63}" sibTransId="{B9B517C0-BF75-4674-BE36-E07C54C585C1}"/>
    <dgm:cxn modelId="{28FFE042-D5B7-4B79-949F-176C1D597E32}" type="presOf" srcId="{7FDE0CCF-3FE9-4E7D-B255-CC0F5334D3EF}" destId="{84AE3AA6-D2A3-4053-BC30-0B6DA0024FBB}" srcOrd="0" destOrd="0" presId="urn:microsoft.com/office/officeart/2005/8/layout/vList2"/>
    <dgm:cxn modelId="{DD38B767-EBFD-455C-80D9-E2191E4137BC}" srcId="{384030E2-9C29-4B3C-9B6E-6DAEE40416A6}" destId="{A70B4B48-FBCB-4846-BD13-17CE05BA7BF0}" srcOrd="2" destOrd="0" parTransId="{76094C40-2858-4491-BE7C-F0E4597713EF}" sibTransId="{655AFC28-7AFE-4A3B-89AF-0879FBC8B4FE}"/>
    <dgm:cxn modelId="{519D7669-83C7-4441-9A91-10772A383959}" srcId="{A70B4B48-FBCB-4846-BD13-17CE05BA7BF0}" destId="{5A9FC190-FC10-4178-8400-F1103895749E}" srcOrd="0" destOrd="0" parTransId="{795977F3-B97C-4824-869D-71C0361B2507}" sibTransId="{83FB597C-8768-40DD-8CAA-9E55ADB16C4B}"/>
    <dgm:cxn modelId="{353CBD6F-083D-4B59-BA8C-74D5AC169D1B}" type="presOf" srcId="{5C4BF0C1-F088-4708-A521-955047928B00}" destId="{E62B4396-EA75-45AE-90FC-1A609C5E2853}" srcOrd="0" destOrd="1" presId="urn:microsoft.com/office/officeart/2005/8/layout/vList2"/>
    <dgm:cxn modelId="{D8495757-0DE8-44B1-B27B-E0EAF1519501}" type="presOf" srcId="{41AA817F-C8CE-49BE-ADAF-F7DA6308AF0D}" destId="{40F1B715-C00C-4517-BE7A-D0DE228890AD}" srcOrd="0" destOrd="0" presId="urn:microsoft.com/office/officeart/2005/8/layout/vList2"/>
    <dgm:cxn modelId="{18EE5D7C-D07D-4024-8EBB-7D55E70BC1E0}" type="presOf" srcId="{0116B429-6CD9-4583-9133-6EED385CB593}" destId="{84AE3AA6-D2A3-4053-BC30-0B6DA0024FBB}" srcOrd="0" destOrd="2" presId="urn:microsoft.com/office/officeart/2005/8/layout/vList2"/>
    <dgm:cxn modelId="{928A8381-47E4-43A3-B8E4-A65999C0FF54}" type="presOf" srcId="{00A2BDD4-B45C-4F0A-A6D7-2920D5A7ADB0}" destId="{27A94A2B-975D-44D2-B709-4F5F41E83486}" srcOrd="0" destOrd="1" presId="urn:microsoft.com/office/officeart/2005/8/layout/vList2"/>
    <dgm:cxn modelId="{4C6AFF8F-5CA8-4438-90D2-F4B737DBE9D5}" srcId="{384030E2-9C29-4B3C-9B6E-6DAEE40416A6}" destId="{92B0F65D-C432-411B-A4B1-B89611F71733}" srcOrd="0" destOrd="0" parTransId="{A1BB162B-15CF-44DC-B07D-E249161688A6}" sibTransId="{48BC5354-36A9-41AF-A4DD-9EE86D5FBDB7}"/>
    <dgm:cxn modelId="{DB3A9D9C-ECED-40E4-B9FA-9C0F8BE2E073}" srcId="{92B0F65D-C432-411B-A4B1-B89611F71733}" destId="{7FDE0CCF-3FE9-4E7D-B255-CC0F5334D3EF}" srcOrd="0" destOrd="0" parTransId="{491FB147-377D-4D7F-894C-9216D5C6699F}" sibTransId="{96582752-6766-405C-B9B2-3ABED3BF2CD1}"/>
    <dgm:cxn modelId="{7D2FC99D-3C59-45D9-A9A7-059E6562B2A0}" type="presOf" srcId="{DF7B876E-658B-4BB1-B901-7A2E3F865BAA}" destId="{E4AA91FB-48FC-4394-94FE-6DB60C8F2138}" srcOrd="0" destOrd="0" presId="urn:microsoft.com/office/officeart/2005/8/layout/vList2"/>
    <dgm:cxn modelId="{99B2D19E-7990-4FD4-9C90-92E70949FE3D}" srcId="{A70B4B48-FBCB-4846-BD13-17CE05BA7BF0}" destId="{5C4BF0C1-F088-4708-A521-955047928B00}" srcOrd="1" destOrd="0" parTransId="{46AF97F0-9B5F-4EC1-A8A4-B0D52047A3C5}" sibTransId="{551F30C5-076E-4001-BB4E-097318D6BBFC}"/>
    <dgm:cxn modelId="{233E25AD-4CD9-4457-A30D-7C5F393DCD7F}" type="presOf" srcId="{64021103-9F87-484A-9F1F-E543ECA04D92}" destId="{40F1B715-C00C-4517-BE7A-D0DE228890AD}" srcOrd="0" destOrd="1" presId="urn:microsoft.com/office/officeart/2005/8/layout/vList2"/>
    <dgm:cxn modelId="{A4F5A9B3-7ADD-4732-A218-F55623D48938}" srcId="{92B0F65D-C432-411B-A4B1-B89611F71733}" destId="{2EE415FB-BF39-448B-8E91-0086488E9D92}" srcOrd="1" destOrd="0" parTransId="{6C2CCE12-D529-4F72-AAF2-3AAD36FEE670}" sibTransId="{25F6D55F-E7DF-4587-8207-A273FF099E3F}"/>
    <dgm:cxn modelId="{D8178BC4-3A4B-4E1C-8BF1-4EF4C8D52926}" type="presOf" srcId="{92B0F65D-C432-411B-A4B1-B89611F71733}" destId="{244F7560-DC7A-46C2-8BA4-AFD6FB0D158C}" srcOrd="0" destOrd="0" presId="urn:microsoft.com/office/officeart/2005/8/layout/vList2"/>
    <dgm:cxn modelId="{A92BA6C5-286A-4E54-9074-C5B5A4DD5CC1}" type="presOf" srcId="{5A9FC190-FC10-4178-8400-F1103895749E}" destId="{E62B4396-EA75-45AE-90FC-1A609C5E2853}" srcOrd="0" destOrd="0" presId="urn:microsoft.com/office/officeart/2005/8/layout/vList2"/>
    <dgm:cxn modelId="{9975FDCE-407D-418F-8C10-23C646397B5D}" srcId="{E4BB7E14-1E07-44B3-B90E-7D847F26B3B7}" destId="{3818F55B-BE08-4377-A888-3141ED89E30A}" srcOrd="2" destOrd="0" parTransId="{0FD55347-3BA7-4875-9ACE-801721ED15A6}" sibTransId="{FF89A76E-1937-440B-8EC5-1554E33A1BBC}"/>
    <dgm:cxn modelId="{9D5A46CF-5DE1-4B40-ACA7-0185CB2F8B7D}" srcId="{384030E2-9C29-4B3C-9B6E-6DAEE40416A6}" destId="{E4BB7E14-1E07-44B3-B90E-7D847F26B3B7}" srcOrd="1" destOrd="0" parTransId="{5359B5E0-4129-435F-83AC-808399769C22}" sibTransId="{4A3DDD38-E64D-4BF6-AB4D-F17A08B3152F}"/>
    <dgm:cxn modelId="{7CB34CDA-A55D-4958-A874-8567BB3E357B}" type="presOf" srcId="{CE12409E-3127-4C48-9B19-66A3F4E88F68}" destId="{27A94A2B-975D-44D2-B709-4F5F41E83486}" srcOrd="0" destOrd="0" presId="urn:microsoft.com/office/officeart/2005/8/layout/vList2"/>
    <dgm:cxn modelId="{8190B4E3-05D3-4666-9EA3-2D2C8312D00A}" srcId="{92B0F65D-C432-411B-A4B1-B89611F71733}" destId="{0116B429-6CD9-4583-9133-6EED385CB593}" srcOrd="2" destOrd="0" parTransId="{11920F6B-8978-438E-9B53-514A78D0AAD8}" sibTransId="{4CF4DF00-A742-4B93-91C4-58A9A5CA52F8}"/>
    <dgm:cxn modelId="{51E380E9-C8D2-4C44-8367-29F84098F9E9}" type="presOf" srcId="{E4BB7E14-1E07-44B3-B90E-7D847F26B3B7}" destId="{886E6AA3-4EF4-41E0-B207-5D8E4D49278A}" srcOrd="0" destOrd="0" presId="urn:microsoft.com/office/officeart/2005/8/layout/vList2"/>
    <dgm:cxn modelId="{BB96CFF0-0775-40F4-A601-6C403B61107D}" type="presOf" srcId="{3818F55B-BE08-4377-A888-3141ED89E30A}" destId="{40F1B715-C00C-4517-BE7A-D0DE228890AD}" srcOrd="0" destOrd="2" presId="urn:microsoft.com/office/officeart/2005/8/layout/vList2"/>
    <dgm:cxn modelId="{9F5FA2F7-F550-4F79-A6C0-5C94D4AD7D02}" type="presOf" srcId="{A70B4B48-FBCB-4846-BD13-17CE05BA7BF0}" destId="{E4180B38-94B7-4214-B164-49DD3FA34FE9}" srcOrd="0" destOrd="0" presId="urn:microsoft.com/office/officeart/2005/8/layout/vList2"/>
    <dgm:cxn modelId="{DCFF3BF8-9166-4977-A31F-12CC6260AD78}" srcId="{384030E2-9C29-4B3C-9B6E-6DAEE40416A6}" destId="{DF7B876E-658B-4BB1-B901-7A2E3F865BAA}" srcOrd="3" destOrd="0" parTransId="{31B0A266-A104-4AD0-95C2-9F9B41BBB5B1}" sibTransId="{A548ABB9-CAE3-4B91-A645-C8A2CA495652}"/>
    <dgm:cxn modelId="{AC9EFDFC-BCB1-4DD8-AA96-DE7CE2B0ADDC}" srcId="{E4BB7E14-1E07-44B3-B90E-7D847F26B3B7}" destId="{41AA817F-C8CE-49BE-ADAF-F7DA6308AF0D}" srcOrd="0" destOrd="0" parTransId="{A07845F0-8518-457F-9E0B-9B4D0DB2AC92}" sibTransId="{7D33089D-8E94-479D-85A3-E99E8C529966}"/>
    <dgm:cxn modelId="{6F9A327E-1FC0-4BFF-867E-6C17EFAAC3E3}" type="presParOf" srcId="{CCD81519-ABBB-433C-BA98-5A5E38B57DB2}" destId="{244F7560-DC7A-46C2-8BA4-AFD6FB0D158C}" srcOrd="0" destOrd="0" presId="urn:microsoft.com/office/officeart/2005/8/layout/vList2"/>
    <dgm:cxn modelId="{71725B04-C5A0-4F1C-B023-53467FD8BF70}" type="presParOf" srcId="{CCD81519-ABBB-433C-BA98-5A5E38B57DB2}" destId="{84AE3AA6-D2A3-4053-BC30-0B6DA0024FBB}" srcOrd="1" destOrd="0" presId="urn:microsoft.com/office/officeart/2005/8/layout/vList2"/>
    <dgm:cxn modelId="{5571CEB4-687B-4441-91A7-F3BE69DA13B4}" type="presParOf" srcId="{CCD81519-ABBB-433C-BA98-5A5E38B57DB2}" destId="{886E6AA3-4EF4-41E0-B207-5D8E4D49278A}" srcOrd="2" destOrd="0" presId="urn:microsoft.com/office/officeart/2005/8/layout/vList2"/>
    <dgm:cxn modelId="{6E07A08F-6A55-4ABD-BBA6-79E0A862AB0E}" type="presParOf" srcId="{CCD81519-ABBB-433C-BA98-5A5E38B57DB2}" destId="{40F1B715-C00C-4517-BE7A-D0DE228890AD}" srcOrd="3" destOrd="0" presId="urn:microsoft.com/office/officeart/2005/8/layout/vList2"/>
    <dgm:cxn modelId="{B02B5C03-A955-4F88-863E-69497080CBE6}" type="presParOf" srcId="{CCD81519-ABBB-433C-BA98-5A5E38B57DB2}" destId="{E4180B38-94B7-4214-B164-49DD3FA34FE9}" srcOrd="4" destOrd="0" presId="urn:microsoft.com/office/officeart/2005/8/layout/vList2"/>
    <dgm:cxn modelId="{F9C468FA-D677-4D9D-9DC1-B8FCD98B225A}" type="presParOf" srcId="{CCD81519-ABBB-433C-BA98-5A5E38B57DB2}" destId="{E62B4396-EA75-45AE-90FC-1A609C5E2853}" srcOrd="5" destOrd="0" presId="urn:microsoft.com/office/officeart/2005/8/layout/vList2"/>
    <dgm:cxn modelId="{205B6489-BA3C-426D-AAF9-96BEAFACD201}" type="presParOf" srcId="{CCD81519-ABBB-433C-BA98-5A5E38B57DB2}" destId="{E4AA91FB-48FC-4394-94FE-6DB60C8F2138}" srcOrd="6" destOrd="0" presId="urn:microsoft.com/office/officeart/2005/8/layout/vList2"/>
    <dgm:cxn modelId="{7CA3CF7B-0725-4D5E-92F4-5DEEB8D8A7E4}" type="presParOf" srcId="{CCD81519-ABBB-433C-BA98-5A5E38B57DB2}" destId="{27A94A2B-975D-44D2-B709-4F5F41E83486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1909C4-B01D-4070-8AB2-C2AC73018EAC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B976CE0-0A8A-4B21-BF85-4C8D700F51BF}">
      <dgm:prSet/>
      <dgm:spPr/>
      <dgm:t>
        <a:bodyPr/>
        <a:lstStyle/>
        <a:p>
          <a:r>
            <a:rPr lang="ko-KR" b="1" dirty="0" err="1"/>
            <a:t>일변량</a:t>
          </a:r>
          <a:r>
            <a:rPr lang="ko-KR" b="1" dirty="0"/>
            <a:t> 시각화</a:t>
          </a:r>
          <a:r>
            <a:rPr lang="en-US" b="1" dirty="0"/>
            <a:t>(Uni-variate Graphic)</a:t>
          </a:r>
        </a:p>
      </dgm:t>
    </dgm:pt>
    <dgm:pt modelId="{49CB473D-7D44-4545-8EAE-6721C4CAB7D9}" type="parTrans" cxnId="{0FF731EC-C73D-4CC7-AA35-77FDB2C35B9A}">
      <dgm:prSet/>
      <dgm:spPr/>
      <dgm:t>
        <a:bodyPr/>
        <a:lstStyle/>
        <a:p>
          <a:endParaRPr lang="en-US"/>
        </a:p>
      </dgm:t>
    </dgm:pt>
    <dgm:pt modelId="{0036FF77-EAE9-448F-90F6-3514ABCE7BDB}" type="sibTrans" cxnId="{0FF731EC-C73D-4CC7-AA35-77FDB2C35B9A}">
      <dgm:prSet/>
      <dgm:spPr/>
      <dgm:t>
        <a:bodyPr/>
        <a:lstStyle/>
        <a:p>
          <a:endParaRPr lang="en-US"/>
        </a:p>
      </dgm:t>
    </dgm:pt>
    <dgm:pt modelId="{BE669090-7858-433A-B978-BB9B1D2B8B74}">
      <dgm:prSet/>
      <dgm:spPr/>
      <dgm:t>
        <a:bodyPr/>
        <a:lstStyle/>
        <a:p>
          <a:r>
            <a:rPr lang="ko-KR"/>
            <a:t>히스토그램</a:t>
          </a:r>
          <a:r>
            <a:rPr lang="en-US"/>
            <a:t>(Histogram), </a:t>
          </a:r>
          <a:r>
            <a:rPr lang="ko-KR"/>
            <a:t>막대그래프</a:t>
          </a:r>
          <a:r>
            <a:rPr lang="en-US"/>
            <a:t>(Bar Plot) : </a:t>
          </a:r>
          <a:r>
            <a:rPr lang="ko-KR"/>
            <a:t>데이터 분포를 확인하거나 이상치를 파악할 때 주로 사용하며 연속적인 데이터에 사용하면 효과적</a:t>
          </a:r>
          <a:endParaRPr lang="en-US"/>
        </a:p>
      </dgm:t>
    </dgm:pt>
    <dgm:pt modelId="{608E3E19-8EB0-4B06-837E-F5771D6309D7}" type="parTrans" cxnId="{769F6992-FC0D-4B81-98D7-B3A33E451717}">
      <dgm:prSet/>
      <dgm:spPr/>
      <dgm:t>
        <a:bodyPr/>
        <a:lstStyle/>
        <a:p>
          <a:endParaRPr lang="en-US"/>
        </a:p>
      </dgm:t>
    </dgm:pt>
    <dgm:pt modelId="{9F7525D1-0C81-46BE-82EE-3E12C2DA63E5}" type="sibTrans" cxnId="{769F6992-FC0D-4B81-98D7-B3A33E451717}">
      <dgm:prSet/>
      <dgm:spPr/>
      <dgm:t>
        <a:bodyPr/>
        <a:lstStyle/>
        <a:p>
          <a:endParaRPr lang="en-US"/>
        </a:p>
      </dgm:t>
    </dgm:pt>
    <dgm:pt modelId="{EDDF1619-503F-4E7B-B221-0FA0B53972B0}">
      <dgm:prSet/>
      <dgm:spPr/>
      <dgm:t>
        <a:bodyPr/>
        <a:lstStyle/>
        <a:p>
          <a:r>
            <a:rPr lang="en-US"/>
            <a:t>Box Plot: </a:t>
          </a:r>
          <a:r>
            <a:rPr lang="ko-KR"/>
            <a:t>이상치</a:t>
          </a:r>
          <a:r>
            <a:rPr lang="en-US"/>
            <a:t>(Outlier)</a:t>
          </a:r>
          <a:r>
            <a:rPr lang="ko-KR"/>
            <a:t>를 파악하거나 데이터의 치우침 정도</a:t>
          </a:r>
          <a:r>
            <a:rPr lang="en-US"/>
            <a:t>(symmetry)</a:t>
          </a:r>
          <a:r>
            <a:rPr lang="ko-KR"/>
            <a:t>를 파악할 때 효과적</a:t>
          </a:r>
          <a:endParaRPr lang="en-US"/>
        </a:p>
      </dgm:t>
    </dgm:pt>
    <dgm:pt modelId="{CF338ECA-EED2-44FB-B796-91D8F8FEB34E}" type="parTrans" cxnId="{2F892E8B-31AE-4990-A5E1-62DD96D379FF}">
      <dgm:prSet/>
      <dgm:spPr/>
      <dgm:t>
        <a:bodyPr/>
        <a:lstStyle/>
        <a:p>
          <a:endParaRPr lang="en-US"/>
        </a:p>
      </dgm:t>
    </dgm:pt>
    <dgm:pt modelId="{04866ED9-20C9-42DB-85C0-D0DC937FC7F4}" type="sibTrans" cxnId="{2F892E8B-31AE-4990-A5E1-62DD96D379FF}">
      <dgm:prSet/>
      <dgm:spPr/>
      <dgm:t>
        <a:bodyPr/>
        <a:lstStyle/>
        <a:p>
          <a:endParaRPr lang="en-US"/>
        </a:p>
      </dgm:t>
    </dgm:pt>
    <dgm:pt modelId="{A23A2442-CB90-4DA5-AC92-026A9A79C98E}">
      <dgm:prSet/>
      <dgm:spPr/>
      <dgm:t>
        <a:bodyPr/>
        <a:lstStyle/>
        <a:p>
          <a:r>
            <a:rPr lang="en-US"/>
            <a:t>QQ-plot: </a:t>
          </a:r>
          <a:r>
            <a:rPr lang="ko-KR"/>
            <a:t>왜도</a:t>
          </a:r>
          <a:r>
            <a:rPr lang="en-US"/>
            <a:t>(Skewness)</a:t>
          </a:r>
          <a:r>
            <a:rPr lang="ko-KR"/>
            <a:t>와 첨도</a:t>
          </a:r>
          <a:r>
            <a:rPr lang="en-US"/>
            <a:t>(Kurtosis)</a:t>
          </a:r>
          <a:r>
            <a:rPr lang="ko-KR"/>
            <a:t>를 파악할 때 주로 사용</a:t>
          </a:r>
          <a:endParaRPr lang="en-US"/>
        </a:p>
      </dgm:t>
    </dgm:pt>
    <dgm:pt modelId="{4AA1FF92-E2E6-4194-8BA4-86C03EB596BD}" type="parTrans" cxnId="{716E09D2-3F0E-44A9-8439-66DEBB81343C}">
      <dgm:prSet/>
      <dgm:spPr/>
      <dgm:t>
        <a:bodyPr/>
        <a:lstStyle/>
        <a:p>
          <a:endParaRPr lang="en-US"/>
        </a:p>
      </dgm:t>
    </dgm:pt>
    <dgm:pt modelId="{9CB6FE86-D18D-4CFD-93D5-6BEE2A7DB83F}" type="sibTrans" cxnId="{716E09D2-3F0E-44A9-8439-66DEBB81343C}">
      <dgm:prSet/>
      <dgm:spPr/>
      <dgm:t>
        <a:bodyPr/>
        <a:lstStyle/>
        <a:p>
          <a:endParaRPr lang="en-US"/>
        </a:p>
      </dgm:t>
    </dgm:pt>
    <dgm:pt modelId="{4EE3ECD9-AB68-41EF-8E9E-D7DB941C0424}">
      <dgm:prSet/>
      <dgm:spPr/>
      <dgm:t>
        <a:bodyPr/>
        <a:lstStyle/>
        <a:p>
          <a:r>
            <a:rPr lang="ko-KR" b="1" dirty="0" err="1"/>
            <a:t>일변량</a:t>
          </a:r>
          <a:r>
            <a:rPr lang="ko-KR" b="1" dirty="0"/>
            <a:t> 비시각화</a:t>
          </a:r>
          <a:r>
            <a:rPr lang="en-US" b="1" dirty="0"/>
            <a:t>(Uni-variate Non-Graphic)</a:t>
          </a:r>
        </a:p>
      </dgm:t>
    </dgm:pt>
    <dgm:pt modelId="{77FDEB3B-48F5-4CAA-8244-DB092940376C}" type="parTrans" cxnId="{C279B6B0-07B5-416E-AC9A-440C1E435821}">
      <dgm:prSet/>
      <dgm:spPr/>
      <dgm:t>
        <a:bodyPr/>
        <a:lstStyle/>
        <a:p>
          <a:endParaRPr lang="en-US"/>
        </a:p>
      </dgm:t>
    </dgm:pt>
    <dgm:pt modelId="{2D231BB5-DFE1-472B-B07E-863A79111693}" type="sibTrans" cxnId="{C279B6B0-07B5-416E-AC9A-440C1E435821}">
      <dgm:prSet/>
      <dgm:spPr/>
      <dgm:t>
        <a:bodyPr/>
        <a:lstStyle/>
        <a:p>
          <a:endParaRPr lang="en-US"/>
        </a:p>
      </dgm:t>
    </dgm:pt>
    <dgm:pt modelId="{4F4CD879-6E3C-4591-867B-9F7BC20F56E6}">
      <dgm:prSet/>
      <dgm:spPr/>
      <dgm:t>
        <a:bodyPr/>
        <a:lstStyle/>
        <a:p>
          <a:r>
            <a:rPr lang="ko-KR"/>
            <a:t>통계요약</a:t>
          </a:r>
          <a:r>
            <a:rPr lang="en-US"/>
            <a:t>(Summary Statistics): </a:t>
          </a:r>
          <a:r>
            <a:rPr lang="ko-KR"/>
            <a:t>주로 </a:t>
          </a:r>
          <a:r>
            <a:rPr lang="en-US"/>
            <a:t>Numeric </a:t>
          </a:r>
          <a:r>
            <a:rPr lang="ko-KR"/>
            <a:t>데이터를 분석할 때 사용</a:t>
          </a:r>
          <a:endParaRPr lang="en-US"/>
        </a:p>
      </dgm:t>
    </dgm:pt>
    <dgm:pt modelId="{EFAD25A7-0F38-4AAF-9FC4-1FFC3FFEFA3D}" type="parTrans" cxnId="{4007C904-45EF-4574-BC99-83083CF34973}">
      <dgm:prSet/>
      <dgm:spPr/>
      <dgm:t>
        <a:bodyPr/>
        <a:lstStyle/>
        <a:p>
          <a:endParaRPr lang="en-US"/>
        </a:p>
      </dgm:t>
    </dgm:pt>
    <dgm:pt modelId="{70AF7C35-D153-44CD-A811-15591FC676C9}" type="sibTrans" cxnId="{4007C904-45EF-4574-BC99-83083CF34973}">
      <dgm:prSet/>
      <dgm:spPr/>
      <dgm:t>
        <a:bodyPr/>
        <a:lstStyle/>
        <a:p>
          <a:endParaRPr lang="en-US"/>
        </a:p>
      </dgm:t>
    </dgm:pt>
    <dgm:pt modelId="{8EFDC725-6C58-4B64-A838-178E3B097660}">
      <dgm:prSet/>
      <dgm:spPr/>
      <dgm:t>
        <a:bodyPr/>
        <a:lstStyle/>
        <a:p>
          <a:r>
            <a:rPr lang="en-US"/>
            <a:t>1. Center(Mean, Median, Mod)</a:t>
          </a:r>
        </a:p>
      </dgm:t>
    </dgm:pt>
    <dgm:pt modelId="{949BF5CE-8B29-40D2-9C12-0A17AB2E4BB3}" type="parTrans" cxnId="{0E7FC90D-205E-44EA-A928-FF11EA718FE1}">
      <dgm:prSet/>
      <dgm:spPr/>
      <dgm:t>
        <a:bodyPr/>
        <a:lstStyle/>
        <a:p>
          <a:endParaRPr lang="en-US"/>
        </a:p>
      </dgm:t>
    </dgm:pt>
    <dgm:pt modelId="{EEF7D4B1-C7C1-4EAC-911B-2BC4D2F7A7C5}" type="sibTrans" cxnId="{0E7FC90D-205E-44EA-A928-FF11EA718FE1}">
      <dgm:prSet/>
      <dgm:spPr/>
      <dgm:t>
        <a:bodyPr/>
        <a:lstStyle/>
        <a:p>
          <a:endParaRPr lang="en-US"/>
        </a:p>
      </dgm:t>
    </dgm:pt>
    <dgm:pt modelId="{D8D36E7A-57DB-44A9-A7D0-83D037A9136D}">
      <dgm:prSet/>
      <dgm:spPr/>
      <dgm:t>
        <a:bodyPr/>
        <a:lstStyle/>
        <a:p>
          <a:r>
            <a:rPr lang="en-US"/>
            <a:t>2. Spread(Variance, SD, IRQ, Range)</a:t>
          </a:r>
        </a:p>
      </dgm:t>
    </dgm:pt>
    <dgm:pt modelId="{78AE0FBA-E083-4DA2-91F7-E61075AB9074}" type="parTrans" cxnId="{1C82AEFC-2CE5-439E-AE41-D157504D0CDB}">
      <dgm:prSet/>
      <dgm:spPr/>
      <dgm:t>
        <a:bodyPr/>
        <a:lstStyle/>
        <a:p>
          <a:endParaRPr lang="en-US"/>
        </a:p>
      </dgm:t>
    </dgm:pt>
    <dgm:pt modelId="{6455FC20-573B-4C54-8EA1-6368391A23B1}" type="sibTrans" cxnId="{1C82AEFC-2CE5-439E-AE41-D157504D0CDB}">
      <dgm:prSet/>
      <dgm:spPr/>
      <dgm:t>
        <a:bodyPr/>
        <a:lstStyle/>
        <a:p>
          <a:endParaRPr lang="en-US"/>
        </a:p>
      </dgm:t>
    </dgm:pt>
    <dgm:pt modelId="{05E73D26-D58D-469B-AD16-90A53BAA9786}">
      <dgm:prSet/>
      <dgm:spPr/>
      <dgm:t>
        <a:bodyPr/>
        <a:lstStyle/>
        <a:p>
          <a:r>
            <a:rPr lang="en-US"/>
            <a:t>3. Modality(Peak)</a:t>
          </a:r>
        </a:p>
      </dgm:t>
    </dgm:pt>
    <dgm:pt modelId="{230FFB70-E80D-45F7-ADED-8F5B7A8E5F10}" type="parTrans" cxnId="{52783FF6-938D-4823-9FCD-C02837DAFD81}">
      <dgm:prSet/>
      <dgm:spPr/>
      <dgm:t>
        <a:bodyPr/>
        <a:lstStyle/>
        <a:p>
          <a:endParaRPr lang="en-US"/>
        </a:p>
      </dgm:t>
    </dgm:pt>
    <dgm:pt modelId="{DFAA0D35-0DEC-48D0-AE2A-C9DD26A2F06C}" type="sibTrans" cxnId="{52783FF6-938D-4823-9FCD-C02837DAFD81}">
      <dgm:prSet/>
      <dgm:spPr/>
      <dgm:t>
        <a:bodyPr/>
        <a:lstStyle/>
        <a:p>
          <a:endParaRPr lang="en-US"/>
        </a:p>
      </dgm:t>
    </dgm:pt>
    <dgm:pt modelId="{120C3A74-4120-4923-82D2-E70CFA3CFB4D}">
      <dgm:prSet/>
      <dgm:spPr/>
      <dgm:t>
        <a:bodyPr/>
        <a:lstStyle/>
        <a:p>
          <a:r>
            <a:rPr lang="en-US"/>
            <a:t>4. Shape(Tail. Skewness, Kurtosis)</a:t>
          </a:r>
        </a:p>
      </dgm:t>
    </dgm:pt>
    <dgm:pt modelId="{08B6ED63-4612-4106-A615-05DE19C728E5}" type="parTrans" cxnId="{28AFFE35-7D02-4AE6-811E-F3845148A4A7}">
      <dgm:prSet/>
      <dgm:spPr/>
      <dgm:t>
        <a:bodyPr/>
        <a:lstStyle/>
        <a:p>
          <a:endParaRPr lang="en-US"/>
        </a:p>
      </dgm:t>
    </dgm:pt>
    <dgm:pt modelId="{392C1DCD-EFBF-4474-9D39-5BEBD2076BC3}" type="sibTrans" cxnId="{28AFFE35-7D02-4AE6-811E-F3845148A4A7}">
      <dgm:prSet/>
      <dgm:spPr/>
      <dgm:t>
        <a:bodyPr/>
        <a:lstStyle/>
        <a:p>
          <a:endParaRPr lang="en-US"/>
        </a:p>
      </dgm:t>
    </dgm:pt>
    <dgm:pt modelId="{2824252F-DE6B-48CF-B0EE-22EBBF1B6547}">
      <dgm:prSet/>
      <dgm:spPr/>
      <dgm:t>
        <a:bodyPr/>
        <a:lstStyle/>
        <a:p>
          <a:r>
            <a:rPr lang="en-US"/>
            <a:t>5. Outliers</a:t>
          </a:r>
        </a:p>
      </dgm:t>
    </dgm:pt>
    <dgm:pt modelId="{9D11A1D4-B9DD-4FA8-AF1D-8D4582E43C0B}" type="parTrans" cxnId="{A9371064-9215-4E30-B41D-DB8789ADC378}">
      <dgm:prSet/>
      <dgm:spPr/>
      <dgm:t>
        <a:bodyPr/>
        <a:lstStyle/>
        <a:p>
          <a:endParaRPr lang="en-US"/>
        </a:p>
      </dgm:t>
    </dgm:pt>
    <dgm:pt modelId="{C92D1310-4096-408F-9973-FD274BED70CF}" type="sibTrans" cxnId="{A9371064-9215-4E30-B41D-DB8789ADC378}">
      <dgm:prSet/>
      <dgm:spPr/>
      <dgm:t>
        <a:bodyPr/>
        <a:lstStyle/>
        <a:p>
          <a:endParaRPr lang="en-US"/>
        </a:p>
      </dgm:t>
    </dgm:pt>
    <dgm:pt modelId="{2CE8594E-2D9D-4852-9256-3E2D09765DBE}" type="pres">
      <dgm:prSet presAssocID="{961909C4-B01D-4070-8AB2-C2AC73018EAC}" presName="Name0" presStyleCnt="0">
        <dgm:presLayoutVars>
          <dgm:dir/>
          <dgm:animLvl val="lvl"/>
          <dgm:resizeHandles val="exact"/>
        </dgm:presLayoutVars>
      </dgm:prSet>
      <dgm:spPr/>
    </dgm:pt>
    <dgm:pt modelId="{CE40E519-3ED5-4D59-9E88-092B3DC75F50}" type="pres">
      <dgm:prSet presAssocID="{DB976CE0-0A8A-4B21-BF85-4C8D700F51BF}" presName="composite" presStyleCnt="0"/>
      <dgm:spPr/>
    </dgm:pt>
    <dgm:pt modelId="{BDAC8E74-08DB-4675-BE6A-200A4D2ECC4D}" type="pres">
      <dgm:prSet presAssocID="{DB976CE0-0A8A-4B21-BF85-4C8D700F51B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F67842C-7EDD-470E-BB84-FC9455BD2E6C}" type="pres">
      <dgm:prSet presAssocID="{DB976CE0-0A8A-4B21-BF85-4C8D700F51BF}" presName="desTx" presStyleLbl="alignAccFollowNode1" presStyleIdx="0" presStyleCnt="2">
        <dgm:presLayoutVars>
          <dgm:bulletEnabled val="1"/>
        </dgm:presLayoutVars>
      </dgm:prSet>
      <dgm:spPr/>
    </dgm:pt>
    <dgm:pt modelId="{F1BA1EF2-F170-46EE-876A-7DB1706D9F9F}" type="pres">
      <dgm:prSet presAssocID="{0036FF77-EAE9-448F-90F6-3514ABCE7BDB}" presName="space" presStyleCnt="0"/>
      <dgm:spPr/>
    </dgm:pt>
    <dgm:pt modelId="{B7779BC2-F1D2-4FCE-97C1-B8F5AA2BC6FA}" type="pres">
      <dgm:prSet presAssocID="{4EE3ECD9-AB68-41EF-8E9E-D7DB941C0424}" presName="composite" presStyleCnt="0"/>
      <dgm:spPr/>
    </dgm:pt>
    <dgm:pt modelId="{63CC83D6-B8B1-40DC-B64A-F399BAB9C734}" type="pres">
      <dgm:prSet presAssocID="{4EE3ECD9-AB68-41EF-8E9E-D7DB941C042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15A7E0C-4FE4-45B9-9DBF-B26AC26E8C34}" type="pres">
      <dgm:prSet presAssocID="{4EE3ECD9-AB68-41EF-8E9E-D7DB941C042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007C904-45EF-4574-BC99-83083CF34973}" srcId="{4EE3ECD9-AB68-41EF-8E9E-D7DB941C0424}" destId="{4F4CD879-6E3C-4591-867B-9F7BC20F56E6}" srcOrd="0" destOrd="0" parTransId="{EFAD25A7-0F38-4AAF-9FC4-1FFC3FFEFA3D}" sibTransId="{70AF7C35-D153-44CD-A811-15591FC676C9}"/>
    <dgm:cxn modelId="{0E7FC90D-205E-44EA-A928-FF11EA718FE1}" srcId="{4F4CD879-6E3C-4591-867B-9F7BC20F56E6}" destId="{8EFDC725-6C58-4B64-A838-178E3B097660}" srcOrd="0" destOrd="0" parTransId="{949BF5CE-8B29-40D2-9C12-0A17AB2E4BB3}" sibTransId="{EEF7D4B1-C7C1-4EAC-911B-2BC4D2F7A7C5}"/>
    <dgm:cxn modelId="{98E2DA17-EFDF-49F5-890C-0A172C85BBD8}" type="presOf" srcId="{BE669090-7858-433A-B978-BB9B1D2B8B74}" destId="{5F67842C-7EDD-470E-BB84-FC9455BD2E6C}" srcOrd="0" destOrd="0" presId="urn:microsoft.com/office/officeart/2005/8/layout/hList1"/>
    <dgm:cxn modelId="{28AFFE35-7D02-4AE6-811E-F3845148A4A7}" srcId="{4F4CD879-6E3C-4591-867B-9F7BC20F56E6}" destId="{120C3A74-4120-4923-82D2-E70CFA3CFB4D}" srcOrd="3" destOrd="0" parTransId="{08B6ED63-4612-4106-A615-05DE19C728E5}" sibTransId="{392C1DCD-EFBF-4474-9D39-5BEBD2076BC3}"/>
    <dgm:cxn modelId="{5143523B-00C9-4AB3-80C4-DD7E4AB0BDF8}" type="presOf" srcId="{DB976CE0-0A8A-4B21-BF85-4C8D700F51BF}" destId="{BDAC8E74-08DB-4675-BE6A-200A4D2ECC4D}" srcOrd="0" destOrd="0" presId="urn:microsoft.com/office/officeart/2005/8/layout/hList1"/>
    <dgm:cxn modelId="{AE95A13F-86B3-4C2A-B7AF-185514FCC4C8}" type="presOf" srcId="{961909C4-B01D-4070-8AB2-C2AC73018EAC}" destId="{2CE8594E-2D9D-4852-9256-3E2D09765DBE}" srcOrd="0" destOrd="0" presId="urn:microsoft.com/office/officeart/2005/8/layout/hList1"/>
    <dgm:cxn modelId="{86EC6561-D978-4F2A-9287-EF4F33B8BD0A}" type="presOf" srcId="{D8D36E7A-57DB-44A9-A7D0-83D037A9136D}" destId="{A15A7E0C-4FE4-45B9-9DBF-B26AC26E8C34}" srcOrd="0" destOrd="2" presId="urn:microsoft.com/office/officeart/2005/8/layout/hList1"/>
    <dgm:cxn modelId="{A9371064-9215-4E30-B41D-DB8789ADC378}" srcId="{4F4CD879-6E3C-4591-867B-9F7BC20F56E6}" destId="{2824252F-DE6B-48CF-B0EE-22EBBF1B6547}" srcOrd="4" destOrd="0" parTransId="{9D11A1D4-B9DD-4FA8-AF1D-8D4582E43C0B}" sibTransId="{C92D1310-4096-408F-9973-FD274BED70CF}"/>
    <dgm:cxn modelId="{2F892E8B-31AE-4990-A5E1-62DD96D379FF}" srcId="{DB976CE0-0A8A-4B21-BF85-4C8D700F51BF}" destId="{EDDF1619-503F-4E7B-B221-0FA0B53972B0}" srcOrd="1" destOrd="0" parTransId="{CF338ECA-EED2-44FB-B796-91D8F8FEB34E}" sibTransId="{04866ED9-20C9-42DB-85C0-D0DC937FC7F4}"/>
    <dgm:cxn modelId="{769F6992-FC0D-4B81-98D7-B3A33E451717}" srcId="{DB976CE0-0A8A-4B21-BF85-4C8D700F51BF}" destId="{BE669090-7858-433A-B978-BB9B1D2B8B74}" srcOrd="0" destOrd="0" parTransId="{608E3E19-8EB0-4B06-837E-F5771D6309D7}" sibTransId="{9F7525D1-0C81-46BE-82EE-3E12C2DA63E5}"/>
    <dgm:cxn modelId="{50FE3FAC-BCBE-4FBD-A25A-6136D2BF619B}" type="presOf" srcId="{4EE3ECD9-AB68-41EF-8E9E-D7DB941C0424}" destId="{63CC83D6-B8B1-40DC-B64A-F399BAB9C734}" srcOrd="0" destOrd="0" presId="urn:microsoft.com/office/officeart/2005/8/layout/hList1"/>
    <dgm:cxn modelId="{C279B6B0-07B5-416E-AC9A-440C1E435821}" srcId="{961909C4-B01D-4070-8AB2-C2AC73018EAC}" destId="{4EE3ECD9-AB68-41EF-8E9E-D7DB941C0424}" srcOrd="1" destOrd="0" parTransId="{77FDEB3B-48F5-4CAA-8244-DB092940376C}" sibTransId="{2D231BB5-DFE1-472B-B07E-863A79111693}"/>
    <dgm:cxn modelId="{468F08C5-55F1-4629-8E32-CC5B4644FE95}" type="presOf" srcId="{EDDF1619-503F-4E7B-B221-0FA0B53972B0}" destId="{5F67842C-7EDD-470E-BB84-FC9455BD2E6C}" srcOrd="0" destOrd="1" presId="urn:microsoft.com/office/officeart/2005/8/layout/hList1"/>
    <dgm:cxn modelId="{A2B458C8-4A63-4C6C-9D70-923A6E93A1BC}" type="presOf" srcId="{A23A2442-CB90-4DA5-AC92-026A9A79C98E}" destId="{5F67842C-7EDD-470E-BB84-FC9455BD2E6C}" srcOrd="0" destOrd="2" presId="urn:microsoft.com/office/officeart/2005/8/layout/hList1"/>
    <dgm:cxn modelId="{F12566CD-1E0F-44C5-AEBC-3D41C4ECC14A}" type="presOf" srcId="{2824252F-DE6B-48CF-B0EE-22EBBF1B6547}" destId="{A15A7E0C-4FE4-45B9-9DBF-B26AC26E8C34}" srcOrd="0" destOrd="5" presId="urn:microsoft.com/office/officeart/2005/8/layout/hList1"/>
    <dgm:cxn modelId="{716E09D2-3F0E-44A9-8439-66DEBB81343C}" srcId="{DB976CE0-0A8A-4B21-BF85-4C8D700F51BF}" destId="{A23A2442-CB90-4DA5-AC92-026A9A79C98E}" srcOrd="2" destOrd="0" parTransId="{4AA1FF92-E2E6-4194-8BA4-86C03EB596BD}" sibTransId="{9CB6FE86-D18D-4CFD-93D5-6BEE2A7DB83F}"/>
    <dgm:cxn modelId="{1365E9D2-C3E8-40B2-8F6F-8CE3E169C469}" type="presOf" srcId="{8EFDC725-6C58-4B64-A838-178E3B097660}" destId="{A15A7E0C-4FE4-45B9-9DBF-B26AC26E8C34}" srcOrd="0" destOrd="1" presId="urn:microsoft.com/office/officeart/2005/8/layout/hList1"/>
    <dgm:cxn modelId="{7286CDD5-F1DA-42C4-8F15-C5161003AD02}" type="presOf" srcId="{05E73D26-D58D-469B-AD16-90A53BAA9786}" destId="{A15A7E0C-4FE4-45B9-9DBF-B26AC26E8C34}" srcOrd="0" destOrd="3" presId="urn:microsoft.com/office/officeart/2005/8/layout/hList1"/>
    <dgm:cxn modelId="{CDA454E8-5DC5-40FF-B5E1-E41303C195ED}" type="presOf" srcId="{4F4CD879-6E3C-4591-867B-9F7BC20F56E6}" destId="{A15A7E0C-4FE4-45B9-9DBF-B26AC26E8C34}" srcOrd="0" destOrd="0" presId="urn:microsoft.com/office/officeart/2005/8/layout/hList1"/>
    <dgm:cxn modelId="{0FF731EC-C73D-4CC7-AA35-77FDB2C35B9A}" srcId="{961909C4-B01D-4070-8AB2-C2AC73018EAC}" destId="{DB976CE0-0A8A-4B21-BF85-4C8D700F51BF}" srcOrd="0" destOrd="0" parTransId="{49CB473D-7D44-4545-8EAE-6721C4CAB7D9}" sibTransId="{0036FF77-EAE9-448F-90F6-3514ABCE7BDB}"/>
    <dgm:cxn modelId="{52783FF6-938D-4823-9FCD-C02837DAFD81}" srcId="{4F4CD879-6E3C-4591-867B-9F7BC20F56E6}" destId="{05E73D26-D58D-469B-AD16-90A53BAA9786}" srcOrd="2" destOrd="0" parTransId="{230FFB70-E80D-45F7-ADED-8F5B7A8E5F10}" sibTransId="{DFAA0D35-0DEC-48D0-AE2A-C9DD26A2F06C}"/>
    <dgm:cxn modelId="{1C82AEFC-2CE5-439E-AE41-D157504D0CDB}" srcId="{4F4CD879-6E3C-4591-867B-9F7BC20F56E6}" destId="{D8D36E7A-57DB-44A9-A7D0-83D037A9136D}" srcOrd="1" destOrd="0" parTransId="{78AE0FBA-E083-4DA2-91F7-E61075AB9074}" sibTransId="{6455FC20-573B-4C54-8EA1-6368391A23B1}"/>
    <dgm:cxn modelId="{6BFF87FF-00C8-4BF1-BC0E-86E28AE1E8DD}" type="presOf" srcId="{120C3A74-4120-4923-82D2-E70CFA3CFB4D}" destId="{A15A7E0C-4FE4-45B9-9DBF-B26AC26E8C34}" srcOrd="0" destOrd="4" presId="urn:microsoft.com/office/officeart/2005/8/layout/hList1"/>
    <dgm:cxn modelId="{D6C154B3-E5B7-42B6-9498-67A569267FB3}" type="presParOf" srcId="{2CE8594E-2D9D-4852-9256-3E2D09765DBE}" destId="{CE40E519-3ED5-4D59-9E88-092B3DC75F50}" srcOrd="0" destOrd="0" presId="urn:microsoft.com/office/officeart/2005/8/layout/hList1"/>
    <dgm:cxn modelId="{0BF93683-6C8B-4C1A-A440-5BA0D5D6CA22}" type="presParOf" srcId="{CE40E519-3ED5-4D59-9E88-092B3DC75F50}" destId="{BDAC8E74-08DB-4675-BE6A-200A4D2ECC4D}" srcOrd="0" destOrd="0" presId="urn:microsoft.com/office/officeart/2005/8/layout/hList1"/>
    <dgm:cxn modelId="{55AC3596-7F8D-468A-80E7-6B5CD2206F67}" type="presParOf" srcId="{CE40E519-3ED5-4D59-9E88-092B3DC75F50}" destId="{5F67842C-7EDD-470E-BB84-FC9455BD2E6C}" srcOrd="1" destOrd="0" presId="urn:microsoft.com/office/officeart/2005/8/layout/hList1"/>
    <dgm:cxn modelId="{246058E7-080A-4A99-9791-05C75D32D9E7}" type="presParOf" srcId="{2CE8594E-2D9D-4852-9256-3E2D09765DBE}" destId="{F1BA1EF2-F170-46EE-876A-7DB1706D9F9F}" srcOrd="1" destOrd="0" presId="urn:microsoft.com/office/officeart/2005/8/layout/hList1"/>
    <dgm:cxn modelId="{910BC375-729F-4A78-95CD-FAAA1153AB99}" type="presParOf" srcId="{2CE8594E-2D9D-4852-9256-3E2D09765DBE}" destId="{B7779BC2-F1D2-4FCE-97C1-B8F5AA2BC6FA}" srcOrd="2" destOrd="0" presId="urn:microsoft.com/office/officeart/2005/8/layout/hList1"/>
    <dgm:cxn modelId="{30461C69-15C4-4D4C-BF40-18B2DA4DA4AF}" type="presParOf" srcId="{B7779BC2-F1D2-4FCE-97C1-B8F5AA2BC6FA}" destId="{63CC83D6-B8B1-40DC-B64A-F399BAB9C734}" srcOrd="0" destOrd="0" presId="urn:microsoft.com/office/officeart/2005/8/layout/hList1"/>
    <dgm:cxn modelId="{4BA19D4F-3E35-460E-935F-34B7F16A5E38}" type="presParOf" srcId="{B7779BC2-F1D2-4FCE-97C1-B8F5AA2BC6FA}" destId="{A15A7E0C-4FE4-45B9-9DBF-B26AC26E8C3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ADFB5B-8267-48E7-9D11-C6B9D820AD33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6B96798-C58C-405F-8FFF-89B7BA319FB6}">
      <dgm:prSet/>
      <dgm:spPr/>
      <dgm:t>
        <a:bodyPr/>
        <a:lstStyle/>
        <a:p>
          <a:r>
            <a:rPr lang="ko-KR" b="1" dirty="0"/>
            <a:t>두 변수의 상관성</a:t>
          </a:r>
          <a:r>
            <a:rPr lang="en-US" b="1" dirty="0"/>
            <a:t> (correlation) </a:t>
          </a:r>
          <a:r>
            <a:rPr lang="ko-KR" b="1" dirty="0"/>
            <a:t>이 높다고 반드시 영향을 주고받는 관계는 아님</a:t>
          </a:r>
          <a:endParaRPr lang="en-US" b="1" dirty="0"/>
        </a:p>
      </dgm:t>
    </dgm:pt>
    <dgm:pt modelId="{86A0A87A-41E1-4D66-AD8B-894E6AC778FA}" type="parTrans" cxnId="{BE5C34D0-FDE1-41E7-8770-7292B5926EC3}">
      <dgm:prSet/>
      <dgm:spPr/>
      <dgm:t>
        <a:bodyPr/>
        <a:lstStyle/>
        <a:p>
          <a:endParaRPr lang="en-US"/>
        </a:p>
      </dgm:t>
    </dgm:pt>
    <dgm:pt modelId="{2DDE7B9F-5A04-482A-9699-7C6738C13CA1}" type="sibTrans" cxnId="{BE5C34D0-FDE1-41E7-8770-7292B5926EC3}">
      <dgm:prSet/>
      <dgm:spPr/>
      <dgm:t>
        <a:bodyPr/>
        <a:lstStyle/>
        <a:p>
          <a:endParaRPr lang="en-US"/>
        </a:p>
      </dgm:t>
    </dgm:pt>
    <dgm:pt modelId="{59113432-E123-4603-83AB-A70763898C84}">
      <dgm:prSet/>
      <dgm:spPr/>
      <dgm:t>
        <a:bodyPr/>
        <a:lstStyle/>
        <a:p>
          <a:r>
            <a:rPr lang="ko-KR" dirty="0"/>
            <a:t>상관성</a:t>
          </a:r>
          <a:r>
            <a:rPr lang="en-US" dirty="0"/>
            <a:t>: </a:t>
          </a:r>
          <a:r>
            <a:rPr lang="ko-KR" dirty="0"/>
            <a:t>두 변수의 </a:t>
          </a:r>
          <a:r>
            <a:rPr lang="ko-KR" dirty="0" err="1"/>
            <a:t>공변성</a:t>
          </a:r>
          <a:r>
            <a:rPr lang="en-US" dirty="0"/>
            <a:t>(co-variation)</a:t>
          </a:r>
          <a:r>
            <a:rPr lang="ko-KR" dirty="0"/>
            <a:t>의 정도로서</a:t>
          </a:r>
          <a:r>
            <a:rPr lang="en-US" dirty="0"/>
            <a:t>, </a:t>
          </a:r>
          <a:r>
            <a:rPr lang="ko-KR" dirty="0"/>
            <a:t>한 변수의 변화가 다른 변수의 변화와 어떤 정도로 연관되어 있는지를 양적으로 표현</a:t>
          </a:r>
          <a:endParaRPr lang="en-US" dirty="0"/>
        </a:p>
      </dgm:t>
    </dgm:pt>
    <dgm:pt modelId="{41713C75-6D6E-4301-83C9-38058ACE1164}" type="parTrans" cxnId="{BA515457-F168-406F-B58A-EBA3183F9863}">
      <dgm:prSet/>
      <dgm:spPr/>
      <dgm:t>
        <a:bodyPr/>
        <a:lstStyle/>
        <a:p>
          <a:endParaRPr lang="en-US"/>
        </a:p>
      </dgm:t>
    </dgm:pt>
    <dgm:pt modelId="{17876703-2902-40E6-AE40-2CD8A674494A}" type="sibTrans" cxnId="{BA515457-F168-406F-B58A-EBA3183F9863}">
      <dgm:prSet/>
      <dgm:spPr/>
      <dgm:t>
        <a:bodyPr/>
        <a:lstStyle/>
        <a:p>
          <a:endParaRPr lang="en-US"/>
        </a:p>
      </dgm:t>
    </dgm:pt>
    <dgm:pt modelId="{F15B10A1-1C0E-4C6B-81D4-D8DE252B8E06}">
      <dgm:prSet/>
      <dgm:spPr/>
      <dgm:t>
        <a:bodyPr/>
        <a:lstStyle/>
        <a:p>
          <a:r>
            <a:rPr lang="ko-KR"/>
            <a:t>제</a:t>
          </a:r>
          <a:r>
            <a:rPr lang="en-US"/>
            <a:t>3</a:t>
          </a:r>
          <a:r>
            <a:rPr lang="ko-KR"/>
            <a:t> 변수로부터 두 변수가 독립적으로 같은 영향을 받고 있어도 상관성은 높게 나타날 수 있음</a:t>
          </a:r>
          <a:endParaRPr lang="en-US"/>
        </a:p>
      </dgm:t>
    </dgm:pt>
    <dgm:pt modelId="{312BBBED-BE9C-4AB4-951C-EDBD28177D2B}" type="parTrans" cxnId="{48455669-42BB-4D91-AD6D-566EFCD6D8D1}">
      <dgm:prSet/>
      <dgm:spPr/>
      <dgm:t>
        <a:bodyPr/>
        <a:lstStyle/>
        <a:p>
          <a:endParaRPr lang="en-US"/>
        </a:p>
      </dgm:t>
    </dgm:pt>
    <dgm:pt modelId="{1267D899-27A2-4123-9352-94B2D8B45728}" type="sibTrans" cxnId="{48455669-42BB-4D91-AD6D-566EFCD6D8D1}">
      <dgm:prSet/>
      <dgm:spPr/>
      <dgm:t>
        <a:bodyPr/>
        <a:lstStyle/>
        <a:p>
          <a:endParaRPr lang="en-US"/>
        </a:p>
      </dgm:t>
    </dgm:pt>
    <dgm:pt modelId="{0E9001BD-035B-463D-8170-8CFE377E59D3}">
      <dgm:prSet/>
      <dgm:spPr/>
      <dgm:t>
        <a:bodyPr/>
        <a:lstStyle/>
        <a:p>
          <a:r>
            <a:rPr lang="ko-KR" b="1" dirty="0"/>
            <a:t>한 변수가 다른 변수에 영향을 주는지 판단은 인과성</a:t>
          </a:r>
          <a:r>
            <a:rPr lang="en-US" b="1" dirty="0"/>
            <a:t>(causality)</a:t>
          </a:r>
          <a:r>
            <a:rPr lang="ko-KR" b="1" dirty="0"/>
            <a:t> 입증 필요</a:t>
          </a:r>
          <a:endParaRPr lang="en-US" b="1" dirty="0"/>
        </a:p>
      </dgm:t>
    </dgm:pt>
    <dgm:pt modelId="{4C20275C-DE95-439D-A905-49DC74DA021E}" type="parTrans" cxnId="{C6B7C108-BCD2-4509-8E7F-E66934375BFD}">
      <dgm:prSet/>
      <dgm:spPr/>
      <dgm:t>
        <a:bodyPr/>
        <a:lstStyle/>
        <a:p>
          <a:endParaRPr lang="en-US"/>
        </a:p>
      </dgm:t>
    </dgm:pt>
    <dgm:pt modelId="{3C8FCF59-7EB1-416C-A53F-AED34DCD3D85}" type="sibTrans" cxnId="{C6B7C108-BCD2-4509-8E7F-E66934375BFD}">
      <dgm:prSet/>
      <dgm:spPr/>
      <dgm:t>
        <a:bodyPr/>
        <a:lstStyle/>
        <a:p>
          <a:endParaRPr lang="en-US"/>
        </a:p>
      </dgm:t>
    </dgm:pt>
    <dgm:pt modelId="{699E78EB-F42F-4171-877A-9F41D3FA03C1}">
      <dgm:prSet/>
      <dgm:spPr/>
      <dgm:t>
        <a:bodyPr/>
        <a:lstStyle/>
        <a:p>
          <a:r>
            <a:rPr lang="ko-KR"/>
            <a:t>인과성</a:t>
          </a:r>
          <a:r>
            <a:rPr lang="en-US"/>
            <a:t>: </a:t>
          </a:r>
          <a:r>
            <a:rPr lang="ko-KR"/>
            <a:t>한 변수의 변동이 다른 변수 변동의 원인이 되어 두 변수 간 상관성을 나타내는 경우</a:t>
          </a:r>
          <a:endParaRPr lang="en-US"/>
        </a:p>
      </dgm:t>
    </dgm:pt>
    <dgm:pt modelId="{C182C4D3-CD5D-4408-8E71-7A7640032EF7}" type="parTrans" cxnId="{0A769A17-1E15-491A-9EE5-76622EA31601}">
      <dgm:prSet/>
      <dgm:spPr/>
      <dgm:t>
        <a:bodyPr/>
        <a:lstStyle/>
        <a:p>
          <a:endParaRPr lang="en-US"/>
        </a:p>
      </dgm:t>
    </dgm:pt>
    <dgm:pt modelId="{679A61B5-DF3F-48EE-8B38-BC94AB2B93A7}" type="sibTrans" cxnId="{0A769A17-1E15-491A-9EE5-76622EA31601}">
      <dgm:prSet/>
      <dgm:spPr/>
      <dgm:t>
        <a:bodyPr/>
        <a:lstStyle/>
        <a:p>
          <a:endParaRPr lang="en-US"/>
        </a:p>
      </dgm:t>
    </dgm:pt>
    <dgm:pt modelId="{D9BDA54B-23E5-46E4-82B2-72D283B44C50}">
      <dgm:prSet/>
      <dgm:spPr/>
      <dgm:t>
        <a:bodyPr/>
        <a:lstStyle/>
        <a:p>
          <a:r>
            <a:rPr lang="ko-KR" b="1" dirty="0"/>
            <a:t>변수 간의 인과성 판단을 위한 조건</a:t>
          </a:r>
          <a:endParaRPr lang="en-US" b="1" dirty="0"/>
        </a:p>
      </dgm:t>
    </dgm:pt>
    <dgm:pt modelId="{2F8C3182-5C3E-4DA5-B6AD-6C206BDC4CB2}" type="parTrans" cxnId="{EA77F24B-D563-4C48-9B87-CCE0370A3448}">
      <dgm:prSet/>
      <dgm:spPr/>
      <dgm:t>
        <a:bodyPr/>
        <a:lstStyle/>
        <a:p>
          <a:endParaRPr lang="en-US"/>
        </a:p>
      </dgm:t>
    </dgm:pt>
    <dgm:pt modelId="{6A8420FD-390D-4424-A819-F97A0ED02424}" type="sibTrans" cxnId="{EA77F24B-D563-4C48-9B87-CCE0370A3448}">
      <dgm:prSet/>
      <dgm:spPr/>
      <dgm:t>
        <a:bodyPr/>
        <a:lstStyle/>
        <a:p>
          <a:endParaRPr lang="en-US"/>
        </a:p>
      </dgm:t>
    </dgm:pt>
    <dgm:pt modelId="{F2D0EC02-4F2C-4010-834B-BC8EEC6CBC98}">
      <dgm:prSet/>
      <dgm:spPr/>
      <dgm:t>
        <a:bodyPr/>
        <a:lstStyle/>
        <a:p>
          <a:r>
            <a:rPr lang="ko-KR"/>
            <a:t>① 공변성</a:t>
          </a:r>
          <a:r>
            <a:rPr lang="en-US"/>
            <a:t>(co-variation): </a:t>
          </a:r>
          <a:r>
            <a:rPr lang="ko-KR"/>
            <a:t>하나의 변수가 변화할 때 다른 변수도 함께 변화하는 경향을 보여야 함</a:t>
          </a:r>
          <a:r>
            <a:rPr lang="en-US"/>
            <a:t>. </a:t>
          </a:r>
          <a:r>
            <a:rPr lang="ko-KR"/>
            <a:t>공변성이 나타나도 여전히 인과관계가 없을 가능성이 있지만</a:t>
          </a:r>
          <a:r>
            <a:rPr lang="en-US"/>
            <a:t>, </a:t>
          </a:r>
          <a:r>
            <a:rPr lang="ko-KR"/>
            <a:t>일단은 인과관계 의심</a:t>
          </a:r>
          <a:endParaRPr lang="en-US"/>
        </a:p>
      </dgm:t>
    </dgm:pt>
    <dgm:pt modelId="{CF68971D-7DFD-4275-A0C6-DD93143EDD4B}" type="parTrans" cxnId="{BCE2AC5E-E516-4ADA-B22C-E8683558D9D8}">
      <dgm:prSet/>
      <dgm:spPr/>
      <dgm:t>
        <a:bodyPr/>
        <a:lstStyle/>
        <a:p>
          <a:endParaRPr lang="en-US"/>
        </a:p>
      </dgm:t>
    </dgm:pt>
    <dgm:pt modelId="{686882F1-B3DA-4C42-B388-3B02E0D49C8F}" type="sibTrans" cxnId="{BCE2AC5E-E516-4ADA-B22C-E8683558D9D8}">
      <dgm:prSet/>
      <dgm:spPr/>
      <dgm:t>
        <a:bodyPr/>
        <a:lstStyle/>
        <a:p>
          <a:endParaRPr lang="en-US"/>
        </a:p>
      </dgm:t>
    </dgm:pt>
    <dgm:pt modelId="{DF1B1298-36F5-4836-99B3-2ADE93BA81A6}">
      <dgm:prSet/>
      <dgm:spPr/>
      <dgm:t>
        <a:bodyPr/>
        <a:lstStyle/>
        <a:p>
          <a:r>
            <a:rPr lang="ko-KR"/>
            <a:t>② 선후관계</a:t>
          </a:r>
          <a:r>
            <a:rPr lang="en-US"/>
            <a:t>(time order): </a:t>
          </a:r>
          <a:r>
            <a:rPr lang="ko-KR"/>
            <a:t>시간상으로 하나의 변수가 변화했을 때 다른 하나가 뒤따라 변화하는 관계</a:t>
          </a:r>
          <a:r>
            <a:rPr lang="en-US"/>
            <a:t>. </a:t>
          </a:r>
          <a:r>
            <a:rPr lang="ko-KR"/>
            <a:t>이 경우 먼저 변화한 변수가 인과관계의 원인이 되고</a:t>
          </a:r>
          <a:r>
            <a:rPr lang="en-US"/>
            <a:t>, </a:t>
          </a:r>
          <a:r>
            <a:rPr lang="ko-KR"/>
            <a:t>나중에 변화한 변수가 결과</a:t>
          </a:r>
          <a:endParaRPr lang="en-US"/>
        </a:p>
      </dgm:t>
    </dgm:pt>
    <dgm:pt modelId="{2D2DA385-B5BB-4C93-808D-A3DE2606885B}" type="parTrans" cxnId="{17FB9AC1-6525-407E-B8E7-4F9839CA278C}">
      <dgm:prSet/>
      <dgm:spPr/>
      <dgm:t>
        <a:bodyPr/>
        <a:lstStyle/>
        <a:p>
          <a:endParaRPr lang="en-US"/>
        </a:p>
      </dgm:t>
    </dgm:pt>
    <dgm:pt modelId="{D8C30EF8-D4AA-4F61-A6F7-60D127DB8868}" type="sibTrans" cxnId="{17FB9AC1-6525-407E-B8E7-4F9839CA278C}">
      <dgm:prSet/>
      <dgm:spPr/>
      <dgm:t>
        <a:bodyPr/>
        <a:lstStyle/>
        <a:p>
          <a:endParaRPr lang="en-US"/>
        </a:p>
      </dgm:t>
    </dgm:pt>
    <dgm:pt modelId="{7B61CA0C-BE48-442A-B2DD-4B6B4F2F4C7A}">
      <dgm:prSet/>
      <dgm:spPr/>
      <dgm:t>
        <a:bodyPr/>
        <a:lstStyle/>
        <a:p>
          <a:r>
            <a:rPr lang="ko-KR"/>
            <a:t>③ 비허위성</a:t>
          </a:r>
          <a:r>
            <a:rPr lang="en-US"/>
            <a:t>(non-spuriousness): </a:t>
          </a:r>
          <a:r>
            <a:rPr lang="ko-KR"/>
            <a:t>공변성과 선후관계와 더불어</a:t>
          </a:r>
          <a:r>
            <a:rPr lang="en-US"/>
            <a:t>, </a:t>
          </a:r>
          <a:r>
            <a:rPr lang="ko-KR"/>
            <a:t>이러한 변화의 양상이 제</a:t>
          </a:r>
          <a:r>
            <a:rPr lang="en-US"/>
            <a:t>3</a:t>
          </a:r>
          <a:r>
            <a:rPr lang="ko-KR"/>
            <a:t>의 다른 변수로는 설명될 수 없어야 함</a:t>
          </a:r>
          <a:r>
            <a:rPr lang="en-US"/>
            <a:t>. </a:t>
          </a:r>
          <a:r>
            <a:rPr lang="ko-KR"/>
            <a:t>즉 다른 외생변수로 인해 이 혼입되어 부지불식간에 거짓 인과관계를 형성했다는 대안적 설명이 불가능해야만 함</a:t>
          </a:r>
          <a:r>
            <a:rPr lang="en-US"/>
            <a:t>.</a:t>
          </a:r>
        </a:p>
      </dgm:t>
    </dgm:pt>
    <dgm:pt modelId="{C59F67E9-8E35-4ED5-B227-ACCF6A3B296D}" type="parTrans" cxnId="{A181430C-0042-42A4-9571-9E51B21085FE}">
      <dgm:prSet/>
      <dgm:spPr/>
      <dgm:t>
        <a:bodyPr/>
        <a:lstStyle/>
        <a:p>
          <a:endParaRPr lang="en-US"/>
        </a:p>
      </dgm:t>
    </dgm:pt>
    <dgm:pt modelId="{1405D261-9174-47F6-9FB8-E34B7B7DFF2E}" type="sibTrans" cxnId="{A181430C-0042-42A4-9571-9E51B21085FE}">
      <dgm:prSet/>
      <dgm:spPr/>
      <dgm:t>
        <a:bodyPr/>
        <a:lstStyle/>
        <a:p>
          <a:endParaRPr lang="en-US"/>
        </a:p>
      </dgm:t>
    </dgm:pt>
    <dgm:pt modelId="{FE015D5A-0E4F-4B1B-A159-BDC07DB09BC3}" type="pres">
      <dgm:prSet presAssocID="{04ADFB5B-8267-48E7-9D11-C6B9D820AD33}" presName="linear" presStyleCnt="0">
        <dgm:presLayoutVars>
          <dgm:dir/>
          <dgm:animLvl val="lvl"/>
          <dgm:resizeHandles val="exact"/>
        </dgm:presLayoutVars>
      </dgm:prSet>
      <dgm:spPr/>
    </dgm:pt>
    <dgm:pt modelId="{A3F61D14-D1EA-48A6-BFC1-29C7121D8020}" type="pres">
      <dgm:prSet presAssocID="{16B96798-C58C-405F-8FFF-89B7BA319FB6}" presName="parentLin" presStyleCnt="0"/>
      <dgm:spPr/>
    </dgm:pt>
    <dgm:pt modelId="{2061F9FA-5908-4C97-B4DA-22F414049FE7}" type="pres">
      <dgm:prSet presAssocID="{16B96798-C58C-405F-8FFF-89B7BA319FB6}" presName="parentLeftMargin" presStyleLbl="node1" presStyleIdx="0" presStyleCnt="3"/>
      <dgm:spPr/>
    </dgm:pt>
    <dgm:pt modelId="{FE74556D-51A6-4553-8957-3786FE88DDB6}" type="pres">
      <dgm:prSet presAssocID="{16B96798-C58C-405F-8FFF-89B7BA319FB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C6DC7EC-EB45-4570-B590-FFF9728FC23A}" type="pres">
      <dgm:prSet presAssocID="{16B96798-C58C-405F-8FFF-89B7BA319FB6}" presName="negativeSpace" presStyleCnt="0"/>
      <dgm:spPr/>
    </dgm:pt>
    <dgm:pt modelId="{DB76CCBA-6550-4ACF-9D70-57880BE5B222}" type="pres">
      <dgm:prSet presAssocID="{16B96798-C58C-405F-8FFF-89B7BA319FB6}" presName="childText" presStyleLbl="conFgAcc1" presStyleIdx="0" presStyleCnt="3">
        <dgm:presLayoutVars>
          <dgm:bulletEnabled val="1"/>
        </dgm:presLayoutVars>
      </dgm:prSet>
      <dgm:spPr/>
    </dgm:pt>
    <dgm:pt modelId="{1B38D910-FE5C-4A8C-8F1F-01BCC93EF035}" type="pres">
      <dgm:prSet presAssocID="{2DDE7B9F-5A04-482A-9699-7C6738C13CA1}" presName="spaceBetweenRectangles" presStyleCnt="0"/>
      <dgm:spPr/>
    </dgm:pt>
    <dgm:pt modelId="{15B7ED28-CF86-4D9C-BC05-497A73B55A9B}" type="pres">
      <dgm:prSet presAssocID="{0E9001BD-035B-463D-8170-8CFE377E59D3}" presName="parentLin" presStyleCnt="0"/>
      <dgm:spPr/>
    </dgm:pt>
    <dgm:pt modelId="{14656232-AF07-4200-AFC1-D49D44A13669}" type="pres">
      <dgm:prSet presAssocID="{0E9001BD-035B-463D-8170-8CFE377E59D3}" presName="parentLeftMargin" presStyleLbl="node1" presStyleIdx="0" presStyleCnt="3"/>
      <dgm:spPr/>
    </dgm:pt>
    <dgm:pt modelId="{5392CB68-8B5B-4DC6-8576-9F1249D3CAFF}" type="pres">
      <dgm:prSet presAssocID="{0E9001BD-035B-463D-8170-8CFE377E59D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DE6E20A-8DD3-43CC-AFC3-35B88190B5C5}" type="pres">
      <dgm:prSet presAssocID="{0E9001BD-035B-463D-8170-8CFE377E59D3}" presName="negativeSpace" presStyleCnt="0"/>
      <dgm:spPr/>
    </dgm:pt>
    <dgm:pt modelId="{4AECFE93-C1DC-4BB1-BFF0-67E0585069A1}" type="pres">
      <dgm:prSet presAssocID="{0E9001BD-035B-463D-8170-8CFE377E59D3}" presName="childText" presStyleLbl="conFgAcc1" presStyleIdx="1" presStyleCnt="3">
        <dgm:presLayoutVars>
          <dgm:bulletEnabled val="1"/>
        </dgm:presLayoutVars>
      </dgm:prSet>
      <dgm:spPr/>
    </dgm:pt>
    <dgm:pt modelId="{165A5ED8-B634-4A38-ABAC-0CC223CB1005}" type="pres">
      <dgm:prSet presAssocID="{3C8FCF59-7EB1-416C-A53F-AED34DCD3D85}" presName="spaceBetweenRectangles" presStyleCnt="0"/>
      <dgm:spPr/>
    </dgm:pt>
    <dgm:pt modelId="{34155CE3-5CBE-4F4C-ABF7-CD4952275276}" type="pres">
      <dgm:prSet presAssocID="{D9BDA54B-23E5-46E4-82B2-72D283B44C50}" presName="parentLin" presStyleCnt="0"/>
      <dgm:spPr/>
    </dgm:pt>
    <dgm:pt modelId="{91348B69-18C0-441D-B616-C6DB5B55BAA2}" type="pres">
      <dgm:prSet presAssocID="{D9BDA54B-23E5-46E4-82B2-72D283B44C50}" presName="parentLeftMargin" presStyleLbl="node1" presStyleIdx="1" presStyleCnt="3"/>
      <dgm:spPr/>
    </dgm:pt>
    <dgm:pt modelId="{D9BC6CCB-3068-43B3-9031-073A68DE419F}" type="pres">
      <dgm:prSet presAssocID="{D9BDA54B-23E5-46E4-82B2-72D283B44C5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6C70DB0-A602-4C10-AD94-8D7C6CE6C60B}" type="pres">
      <dgm:prSet presAssocID="{D9BDA54B-23E5-46E4-82B2-72D283B44C50}" presName="negativeSpace" presStyleCnt="0"/>
      <dgm:spPr/>
    </dgm:pt>
    <dgm:pt modelId="{83BF5A73-9DC8-4AD9-BC56-21BFF403D526}" type="pres">
      <dgm:prSet presAssocID="{D9BDA54B-23E5-46E4-82B2-72D283B44C50}" presName="childText" presStyleLbl="conFgAcc1" presStyleIdx="2" presStyleCnt="3" custLinFactNeighborX="-110" custLinFactNeighborY="-10249">
        <dgm:presLayoutVars>
          <dgm:bulletEnabled val="1"/>
        </dgm:presLayoutVars>
      </dgm:prSet>
      <dgm:spPr/>
    </dgm:pt>
  </dgm:ptLst>
  <dgm:cxnLst>
    <dgm:cxn modelId="{9E98A308-292B-4E3A-AD07-0E1093C992CD}" type="presOf" srcId="{D9BDA54B-23E5-46E4-82B2-72D283B44C50}" destId="{91348B69-18C0-441D-B616-C6DB5B55BAA2}" srcOrd="0" destOrd="0" presId="urn:microsoft.com/office/officeart/2005/8/layout/list1"/>
    <dgm:cxn modelId="{C6B7C108-BCD2-4509-8E7F-E66934375BFD}" srcId="{04ADFB5B-8267-48E7-9D11-C6B9D820AD33}" destId="{0E9001BD-035B-463D-8170-8CFE377E59D3}" srcOrd="1" destOrd="0" parTransId="{4C20275C-DE95-439D-A905-49DC74DA021E}" sibTransId="{3C8FCF59-7EB1-416C-A53F-AED34DCD3D85}"/>
    <dgm:cxn modelId="{A181430C-0042-42A4-9571-9E51B21085FE}" srcId="{D9BDA54B-23E5-46E4-82B2-72D283B44C50}" destId="{7B61CA0C-BE48-442A-B2DD-4B6B4F2F4C7A}" srcOrd="2" destOrd="0" parTransId="{C59F67E9-8E35-4ED5-B227-ACCF6A3B296D}" sibTransId="{1405D261-9174-47F6-9FB8-E34B7B7DFF2E}"/>
    <dgm:cxn modelId="{0A769A17-1E15-491A-9EE5-76622EA31601}" srcId="{0E9001BD-035B-463D-8170-8CFE377E59D3}" destId="{699E78EB-F42F-4171-877A-9F41D3FA03C1}" srcOrd="0" destOrd="0" parTransId="{C182C4D3-CD5D-4408-8E71-7A7640032EF7}" sibTransId="{679A61B5-DF3F-48EE-8B38-BC94AB2B93A7}"/>
    <dgm:cxn modelId="{3810FC40-C0C7-416D-9152-FFAFF75FE4C0}" type="presOf" srcId="{59113432-E123-4603-83AB-A70763898C84}" destId="{DB76CCBA-6550-4ACF-9D70-57880BE5B222}" srcOrd="0" destOrd="0" presId="urn:microsoft.com/office/officeart/2005/8/layout/list1"/>
    <dgm:cxn modelId="{BCE2AC5E-E516-4ADA-B22C-E8683558D9D8}" srcId="{D9BDA54B-23E5-46E4-82B2-72D283B44C50}" destId="{F2D0EC02-4F2C-4010-834B-BC8EEC6CBC98}" srcOrd="0" destOrd="0" parTransId="{CF68971D-7DFD-4275-A0C6-DD93143EDD4B}" sibTransId="{686882F1-B3DA-4C42-B388-3B02E0D49C8F}"/>
    <dgm:cxn modelId="{48455669-42BB-4D91-AD6D-566EFCD6D8D1}" srcId="{16B96798-C58C-405F-8FFF-89B7BA319FB6}" destId="{F15B10A1-1C0E-4C6B-81D4-D8DE252B8E06}" srcOrd="1" destOrd="0" parTransId="{312BBBED-BE9C-4AB4-951C-EDBD28177D2B}" sibTransId="{1267D899-27A2-4123-9352-94B2D8B45728}"/>
    <dgm:cxn modelId="{EA77F24B-D563-4C48-9B87-CCE0370A3448}" srcId="{04ADFB5B-8267-48E7-9D11-C6B9D820AD33}" destId="{D9BDA54B-23E5-46E4-82B2-72D283B44C50}" srcOrd="2" destOrd="0" parTransId="{2F8C3182-5C3E-4DA5-B6AD-6C206BDC4CB2}" sibTransId="{6A8420FD-390D-4424-A819-F97A0ED02424}"/>
    <dgm:cxn modelId="{85CB0572-FD99-4208-8176-7765DCC78EC1}" type="presOf" srcId="{699E78EB-F42F-4171-877A-9F41D3FA03C1}" destId="{4AECFE93-C1DC-4BB1-BFF0-67E0585069A1}" srcOrd="0" destOrd="0" presId="urn:microsoft.com/office/officeart/2005/8/layout/list1"/>
    <dgm:cxn modelId="{AD4CDC75-F0DB-4EA5-8E46-E1D0713AF395}" type="presOf" srcId="{D9BDA54B-23E5-46E4-82B2-72D283B44C50}" destId="{D9BC6CCB-3068-43B3-9031-073A68DE419F}" srcOrd="1" destOrd="0" presId="urn:microsoft.com/office/officeart/2005/8/layout/list1"/>
    <dgm:cxn modelId="{BA515457-F168-406F-B58A-EBA3183F9863}" srcId="{16B96798-C58C-405F-8FFF-89B7BA319FB6}" destId="{59113432-E123-4603-83AB-A70763898C84}" srcOrd="0" destOrd="0" parTransId="{41713C75-6D6E-4301-83C9-38058ACE1164}" sibTransId="{17876703-2902-40E6-AE40-2CD8A674494A}"/>
    <dgm:cxn modelId="{8CBB608A-80DF-4EB4-AC70-D9F6BA20C27A}" type="presOf" srcId="{7B61CA0C-BE48-442A-B2DD-4B6B4F2F4C7A}" destId="{83BF5A73-9DC8-4AD9-BC56-21BFF403D526}" srcOrd="0" destOrd="2" presId="urn:microsoft.com/office/officeart/2005/8/layout/list1"/>
    <dgm:cxn modelId="{E53E55AC-D4A5-43AD-AB71-A2A2B567C258}" type="presOf" srcId="{F2D0EC02-4F2C-4010-834B-BC8EEC6CBC98}" destId="{83BF5A73-9DC8-4AD9-BC56-21BFF403D526}" srcOrd="0" destOrd="0" presId="urn:microsoft.com/office/officeart/2005/8/layout/list1"/>
    <dgm:cxn modelId="{7B3644AF-E80F-4747-990F-93209DA204C8}" type="presOf" srcId="{16B96798-C58C-405F-8FFF-89B7BA319FB6}" destId="{FE74556D-51A6-4553-8957-3786FE88DDB6}" srcOrd="1" destOrd="0" presId="urn:microsoft.com/office/officeart/2005/8/layout/list1"/>
    <dgm:cxn modelId="{17E8C7BA-8C12-4829-8558-4C6EA49D3B89}" type="presOf" srcId="{0E9001BD-035B-463D-8170-8CFE377E59D3}" destId="{14656232-AF07-4200-AFC1-D49D44A13669}" srcOrd="0" destOrd="0" presId="urn:microsoft.com/office/officeart/2005/8/layout/list1"/>
    <dgm:cxn modelId="{17FB9AC1-6525-407E-B8E7-4F9839CA278C}" srcId="{D9BDA54B-23E5-46E4-82B2-72D283B44C50}" destId="{DF1B1298-36F5-4836-99B3-2ADE93BA81A6}" srcOrd="1" destOrd="0" parTransId="{2D2DA385-B5BB-4C93-808D-A3DE2606885B}" sibTransId="{D8C30EF8-D4AA-4F61-A6F7-60D127DB8868}"/>
    <dgm:cxn modelId="{6C0D74C8-7C81-4FAA-8715-E6A7EBC82C9E}" type="presOf" srcId="{DF1B1298-36F5-4836-99B3-2ADE93BA81A6}" destId="{83BF5A73-9DC8-4AD9-BC56-21BFF403D526}" srcOrd="0" destOrd="1" presId="urn:microsoft.com/office/officeart/2005/8/layout/list1"/>
    <dgm:cxn modelId="{BE5C34D0-FDE1-41E7-8770-7292B5926EC3}" srcId="{04ADFB5B-8267-48E7-9D11-C6B9D820AD33}" destId="{16B96798-C58C-405F-8FFF-89B7BA319FB6}" srcOrd="0" destOrd="0" parTransId="{86A0A87A-41E1-4D66-AD8B-894E6AC778FA}" sibTransId="{2DDE7B9F-5A04-482A-9699-7C6738C13CA1}"/>
    <dgm:cxn modelId="{29B5F9DA-38BF-4964-8B60-A379AF3D9C84}" type="presOf" srcId="{F15B10A1-1C0E-4C6B-81D4-D8DE252B8E06}" destId="{DB76CCBA-6550-4ACF-9D70-57880BE5B222}" srcOrd="0" destOrd="1" presId="urn:microsoft.com/office/officeart/2005/8/layout/list1"/>
    <dgm:cxn modelId="{7537E5DB-F674-4330-8413-846949B504A0}" type="presOf" srcId="{0E9001BD-035B-463D-8170-8CFE377E59D3}" destId="{5392CB68-8B5B-4DC6-8576-9F1249D3CAFF}" srcOrd="1" destOrd="0" presId="urn:microsoft.com/office/officeart/2005/8/layout/list1"/>
    <dgm:cxn modelId="{29266EE3-ABB2-4AEB-8954-116220EAC9B9}" type="presOf" srcId="{04ADFB5B-8267-48E7-9D11-C6B9D820AD33}" destId="{FE015D5A-0E4F-4B1B-A159-BDC07DB09BC3}" srcOrd="0" destOrd="0" presId="urn:microsoft.com/office/officeart/2005/8/layout/list1"/>
    <dgm:cxn modelId="{E8DB11FA-0313-4035-B64E-39B13CE0A537}" type="presOf" srcId="{16B96798-C58C-405F-8FFF-89B7BA319FB6}" destId="{2061F9FA-5908-4C97-B4DA-22F414049FE7}" srcOrd="0" destOrd="0" presId="urn:microsoft.com/office/officeart/2005/8/layout/list1"/>
    <dgm:cxn modelId="{4DFB21E4-8F6D-4BCF-8D0C-9E082ED2DC2D}" type="presParOf" srcId="{FE015D5A-0E4F-4B1B-A159-BDC07DB09BC3}" destId="{A3F61D14-D1EA-48A6-BFC1-29C7121D8020}" srcOrd="0" destOrd="0" presId="urn:microsoft.com/office/officeart/2005/8/layout/list1"/>
    <dgm:cxn modelId="{75139A2F-74D6-4987-A044-27E8E3B06E47}" type="presParOf" srcId="{A3F61D14-D1EA-48A6-BFC1-29C7121D8020}" destId="{2061F9FA-5908-4C97-B4DA-22F414049FE7}" srcOrd="0" destOrd="0" presId="urn:microsoft.com/office/officeart/2005/8/layout/list1"/>
    <dgm:cxn modelId="{0ED2C7A7-4050-40C3-82E9-D37C361A2FA9}" type="presParOf" srcId="{A3F61D14-D1EA-48A6-BFC1-29C7121D8020}" destId="{FE74556D-51A6-4553-8957-3786FE88DDB6}" srcOrd="1" destOrd="0" presId="urn:microsoft.com/office/officeart/2005/8/layout/list1"/>
    <dgm:cxn modelId="{9D34888D-8140-44FA-919A-2689B0D47A4D}" type="presParOf" srcId="{FE015D5A-0E4F-4B1B-A159-BDC07DB09BC3}" destId="{EC6DC7EC-EB45-4570-B590-FFF9728FC23A}" srcOrd="1" destOrd="0" presId="urn:microsoft.com/office/officeart/2005/8/layout/list1"/>
    <dgm:cxn modelId="{1163E137-E0C4-4265-A8A4-94795C47B498}" type="presParOf" srcId="{FE015D5A-0E4F-4B1B-A159-BDC07DB09BC3}" destId="{DB76CCBA-6550-4ACF-9D70-57880BE5B222}" srcOrd="2" destOrd="0" presId="urn:microsoft.com/office/officeart/2005/8/layout/list1"/>
    <dgm:cxn modelId="{B2DADE37-A738-4AB5-B168-BEB68A627475}" type="presParOf" srcId="{FE015D5A-0E4F-4B1B-A159-BDC07DB09BC3}" destId="{1B38D910-FE5C-4A8C-8F1F-01BCC93EF035}" srcOrd="3" destOrd="0" presId="urn:microsoft.com/office/officeart/2005/8/layout/list1"/>
    <dgm:cxn modelId="{092F09F2-815C-4528-A03B-E84E8846F84D}" type="presParOf" srcId="{FE015D5A-0E4F-4B1B-A159-BDC07DB09BC3}" destId="{15B7ED28-CF86-4D9C-BC05-497A73B55A9B}" srcOrd="4" destOrd="0" presId="urn:microsoft.com/office/officeart/2005/8/layout/list1"/>
    <dgm:cxn modelId="{9A6344E3-AAD1-4BED-AE38-4FBF8168F12C}" type="presParOf" srcId="{15B7ED28-CF86-4D9C-BC05-497A73B55A9B}" destId="{14656232-AF07-4200-AFC1-D49D44A13669}" srcOrd="0" destOrd="0" presId="urn:microsoft.com/office/officeart/2005/8/layout/list1"/>
    <dgm:cxn modelId="{BA19D39E-7273-45C1-8063-C96E7CCF8611}" type="presParOf" srcId="{15B7ED28-CF86-4D9C-BC05-497A73B55A9B}" destId="{5392CB68-8B5B-4DC6-8576-9F1249D3CAFF}" srcOrd="1" destOrd="0" presId="urn:microsoft.com/office/officeart/2005/8/layout/list1"/>
    <dgm:cxn modelId="{1ECC93E4-A1D3-4434-BEA6-7C6170CDB00D}" type="presParOf" srcId="{FE015D5A-0E4F-4B1B-A159-BDC07DB09BC3}" destId="{9DE6E20A-8DD3-43CC-AFC3-35B88190B5C5}" srcOrd="5" destOrd="0" presId="urn:microsoft.com/office/officeart/2005/8/layout/list1"/>
    <dgm:cxn modelId="{39F9CF41-3277-4089-B397-01C17EA4E4F4}" type="presParOf" srcId="{FE015D5A-0E4F-4B1B-A159-BDC07DB09BC3}" destId="{4AECFE93-C1DC-4BB1-BFF0-67E0585069A1}" srcOrd="6" destOrd="0" presId="urn:microsoft.com/office/officeart/2005/8/layout/list1"/>
    <dgm:cxn modelId="{B4E1F503-3936-4AFF-AED8-2AA50A945D42}" type="presParOf" srcId="{FE015D5A-0E4F-4B1B-A159-BDC07DB09BC3}" destId="{165A5ED8-B634-4A38-ABAC-0CC223CB1005}" srcOrd="7" destOrd="0" presId="urn:microsoft.com/office/officeart/2005/8/layout/list1"/>
    <dgm:cxn modelId="{DCFF1FD1-A470-4457-A30B-8B9AA1B4AF0E}" type="presParOf" srcId="{FE015D5A-0E4F-4B1B-A159-BDC07DB09BC3}" destId="{34155CE3-5CBE-4F4C-ABF7-CD4952275276}" srcOrd="8" destOrd="0" presId="urn:microsoft.com/office/officeart/2005/8/layout/list1"/>
    <dgm:cxn modelId="{FB621A4C-C0C3-4568-A809-14B0660BEEF2}" type="presParOf" srcId="{34155CE3-5CBE-4F4C-ABF7-CD4952275276}" destId="{91348B69-18C0-441D-B616-C6DB5B55BAA2}" srcOrd="0" destOrd="0" presId="urn:microsoft.com/office/officeart/2005/8/layout/list1"/>
    <dgm:cxn modelId="{F7A94099-C46D-4466-A1C7-D3015325B24B}" type="presParOf" srcId="{34155CE3-5CBE-4F4C-ABF7-CD4952275276}" destId="{D9BC6CCB-3068-43B3-9031-073A68DE419F}" srcOrd="1" destOrd="0" presId="urn:microsoft.com/office/officeart/2005/8/layout/list1"/>
    <dgm:cxn modelId="{7595FC45-3C3C-413E-90C8-30928D6344F8}" type="presParOf" srcId="{FE015D5A-0E4F-4B1B-A159-BDC07DB09BC3}" destId="{E6C70DB0-A602-4C10-AD94-8D7C6CE6C60B}" srcOrd="9" destOrd="0" presId="urn:microsoft.com/office/officeart/2005/8/layout/list1"/>
    <dgm:cxn modelId="{B033950E-E83B-4DED-BC4F-08C58438ED17}" type="presParOf" srcId="{FE015D5A-0E4F-4B1B-A159-BDC07DB09BC3}" destId="{83BF5A73-9DC8-4AD9-BC56-21BFF403D52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D1F8A9B-794B-40F8-A281-F805FBD2B3BB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5D5A0A1-6F28-4938-A777-ECB9BCED58C0}">
      <dgm:prSet/>
      <dgm:spPr/>
      <dgm:t>
        <a:bodyPr/>
        <a:lstStyle/>
        <a:p>
          <a:r>
            <a:rPr lang="ko-KR" b="1" dirty="0" err="1"/>
            <a:t>다변량</a:t>
          </a:r>
          <a:r>
            <a:rPr lang="ko-KR" b="1" dirty="0"/>
            <a:t> 시각화</a:t>
          </a:r>
          <a:r>
            <a:rPr lang="en-US" b="1" dirty="0"/>
            <a:t>(Multi-variate Graphic)</a:t>
          </a:r>
        </a:p>
      </dgm:t>
    </dgm:pt>
    <dgm:pt modelId="{60DE2F6B-A8BE-40C0-9A69-C4DCB7EBA8A5}" type="parTrans" cxnId="{B2C44AE3-4EC9-4067-A838-F99089167758}">
      <dgm:prSet/>
      <dgm:spPr/>
      <dgm:t>
        <a:bodyPr/>
        <a:lstStyle/>
        <a:p>
          <a:endParaRPr lang="en-US"/>
        </a:p>
      </dgm:t>
    </dgm:pt>
    <dgm:pt modelId="{FA5DE51A-396E-42B2-B53C-615C42542712}" type="sibTrans" cxnId="{B2C44AE3-4EC9-4067-A838-F99089167758}">
      <dgm:prSet/>
      <dgm:spPr/>
      <dgm:t>
        <a:bodyPr/>
        <a:lstStyle/>
        <a:p>
          <a:endParaRPr lang="en-US"/>
        </a:p>
      </dgm:t>
    </dgm:pt>
    <dgm:pt modelId="{8332ED78-EF8A-4DCB-99B3-6460BAA87206}">
      <dgm:prSet/>
      <dgm:spPr/>
      <dgm:t>
        <a:bodyPr/>
        <a:lstStyle/>
        <a:p>
          <a:r>
            <a:rPr lang="ko-KR"/>
            <a:t>산점도</a:t>
          </a:r>
          <a:r>
            <a:rPr lang="en-US"/>
            <a:t>(Scatter Plot): </a:t>
          </a:r>
          <a:r>
            <a:rPr lang="ko-KR"/>
            <a:t>두 변수가 양적 변수일 때 종속 변수를 </a:t>
          </a:r>
          <a:r>
            <a:rPr lang="en-US"/>
            <a:t>y</a:t>
          </a:r>
          <a:r>
            <a:rPr lang="ko-KR"/>
            <a:t>축에 두고 빈도를 확인</a:t>
          </a:r>
          <a:endParaRPr lang="en-US"/>
        </a:p>
      </dgm:t>
    </dgm:pt>
    <dgm:pt modelId="{22F8768D-2AF5-47AE-BFB5-0FC2619530FC}" type="parTrans" cxnId="{B4FF699B-01D6-473F-A2A1-CCFC4B5B8CB0}">
      <dgm:prSet/>
      <dgm:spPr/>
      <dgm:t>
        <a:bodyPr/>
        <a:lstStyle/>
        <a:p>
          <a:endParaRPr lang="en-US"/>
        </a:p>
      </dgm:t>
    </dgm:pt>
    <dgm:pt modelId="{C62965BB-F936-4ED4-9817-7273C0EA6EAB}" type="sibTrans" cxnId="{B4FF699B-01D6-473F-A2A1-CCFC4B5B8CB0}">
      <dgm:prSet/>
      <dgm:spPr/>
      <dgm:t>
        <a:bodyPr/>
        <a:lstStyle/>
        <a:p>
          <a:endParaRPr lang="en-US"/>
        </a:p>
      </dgm:t>
    </dgm:pt>
    <dgm:pt modelId="{71B2F38B-A3D2-4E25-A5F0-511A872113F7}">
      <dgm:prSet/>
      <dgm:spPr/>
      <dgm:t>
        <a:bodyPr/>
        <a:lstStyle/>
        <a:p>
          <a:r>
            <a:rPr lang="ko-KR"/>
            <a:t>범주별 시각화</a:t>
          </a:r>
          <a:r>
            <a:rPr lang="en-US"/>
            <a:t>: </a:t>
          </a:r>
          <a:r>
            <a:rPr lang="ko-KR"/>
            <a:t>범주</a:t>
          </a:r>
          <a:r>
            <a:rPr lang="en-US"/>
            <a:t>(Category)</a:t>
          </a:r>
          <a:r>
            <a:rPr lang="ko-KR"/>
            <a:t>에 따라 일변량 시각화를 적용</a:t>
          </a:r>
          <a:endParaRPr lang="en-US"/>
        </a:p>
      </dgm:t>
    </dgm:pt>
    <dgm:pt modelId="{C5DFC50F-E94F-4D12-ADA0-2EEBB375A8F3}" type="parTrans" cxnId="{8C161E67-9C2A-48BA-B2DB-A384C0834881}">
      <dgm:prSet/>
      <dgm:spPr/>
      <dgm:t>
        <a:bodyPr/>
        <a:lstStyle/>
        <a:p>
          <a:endParaRPr lang="en-US"/>
        </a:p>
      </dgm:t>
    </dgm:pt>
    <dgm:pt modelId="{DB6AF3F5-ABBF-432C-8D92-A27CDB04D8DC}" type="sibTrans" cxnId="{8C161E67-9C2A-48BA-B2DB-A384C0834881}">
      <dgm:prSet/>
      <dgm:spPr/>
      <dgm:t>
        <a:bodyPr/>
        <a:lstStyle/>
        <a:p>
          <a:endParaRPr lang="en-US"/>
        </a:p>
      </dgm:t>
    </dgm:pt>
    <dgm:pt modelId="{1BC628B1-4753-40D5-B53A-7CEA88F8B015}">
      <dgm:prSet/>
      <dgm:spPr/>
      <dgm:t>
        <a:bodyPr/>
        <a:lstStyle/>
        <a:p>
          <a:r>
            <a:rPr lang="ko-KR" b="1" i="0" dirty="0" err="1"/>
            <a:t>다변량</a:t>
          </a:r>
          <a:r>
            <a:rPr lang="ko-KR" b="1" i="0" dirty="0"/>
            <a:t> 비시각화</a:t>
          </a:r>
          <a:r>
            <a:rPr lang="en-US" b="1" i="0" dirty="0"/>
            <a:t>(Multi-variate Non</a:t>
          </a:r>
          <a:r>
            <a:rPr lang="en-US" altLang="ko-KR" b="1" i="0" dirty="0"/>
            <a:t>-</a:t>
          </a:r>
          <a:r>
            <a:rPr lang="en-US" b="1" i="0" dirty="0"/>
            <a:t>Graphic)</a:t>
          </a:r>
        </a:p>
      </dgm:t>
    </dgm:pt>
    <dgm:pt modelId="{A67781E5-109C-4140-B0EE-30E896DF9AB1}" type="parTrans" cxnId="{7D312D6E-2BFD-4FD4-A1FE-46FE3505B6C3}">
      <dgm:prSet/>
      <dgm:spPr/>
      <dgm:t>
        <a:bodyPr/>
        <a:lstStyle/>
        <a:p>
          <a:endParaRPr lang="en-US"/>
        </a:p>
      </dgm:t>
    </dgm:pt>
    <dgm:pt modelId="{87F87BBF-03F8-403D-8C2C-911A8BAA646C}" type="sibTrans" cxnId="{7D312D6E-2BFD-4FD4-A1FE-46FE3505B6C3}">
      <dgm:prSet/>
      <dgm:spPr/>
      <dgm:t>
        <a:bodyPr/>
        <a:lstStyle/>
        <a:p>
          <a:endParaRPr lang="en-US"/>
        </a:p>
      </dgm:t>
    </dgm:pt>
    <dgm:pt modelId="{C3511ABA-23CD-4506-85C6-FD53196C780E}">
      <dgm:prSet/>
      <dgm:spPr/>
      <dgm:t>
        <a:bodyPr/>
        <a:lstStyle/>
        <a:p>
          <a:r>
            <a:rPr lang="ko-KR" dirty="0" err="1"/>
            <a:t>교차표</a:t>
          </a:r>
          <a:r>
            <a:rPr lang="en-US" dirty="0"/>
            <a:t>(Cross-tabulation): </a:t>
          </a:r>
          <a:r>
            <a:rPr lang="ko-KR" dirty="0"/>
            <a:t>범주형 데이터에 주로 사용</a:t>
          </a:r>
          <a:endParaRPr lang="en-US" dirty="0"/>
        </a:p>
      </dgm:t>
    </dgm:pt>
    <dgm:pt modelId="{8BF1AAA8-0D16-4C19-80D5-6B5292CC460A}" type="parTrans" cxnId="{FB6B3872-2E68-4573-9789-B346F6E64005}">
      <dgm:prSet/>
      <dgm:spPr/>
      <dgm:t>
        <a:bodyPr/>
        <a:lstStyle/>
        <a:p>
          <a:endParaRPr lang="en-US"/>
        </a:p>
      </dgm:t>
    </dgm:pt>
    <dgm:pt modelId="{6C995D83-4BEE-4BBB-9BCB-834BCCB42744}" type="sibTrans" cxnId="{FB6B3872-2E68-4573-9789-B346F6E64005}">
      <dgm:prSet/>
      <dgm:spPr/>
      <dgm:t>
        <a:bodyPr/>
        <a:lstStyle/>
        <a:p>
          <a:endParaRPr lang="en-US"/>
        </a:p>
      </dgm:t>
    </dgm:pt>
    <dgm:pt modelId="{FCE72FA3-FA42-4D7E-A8D8-E96BEB20868E}">
      <dgm:prSet/>
      <dgm:spPr/>
      <dgm:t>
        <a:bodyPr/>
        <a:lstStyle/>
        <a:p>
          <a:r>
            <a:rPr lang="ko-KR" dirty="0"/>
            <a:t>상관분석</a:t>
          </a:r>
          <a:r>
            <a:rPr lang="en-US" dirty="0"/>
            <a:t>(Correlation): </a:t>
          </a:r>
          <a:r>
            <a:rPr lang="ko-KR" altLang="en-US" dirty="0"/>
            <a:t>두 </a:t>
          </a:r>
          <a:r>
            <a:rPr lang="ko-KR" altLang="en-US" b="0" i="0" dirty="0"/>
            <a:t>변수 간에 어떤 선형적 관계를 갖고 있는 지를 분석</a:t>
          </a:r>
          <a:endParaRPr lang="en-US" dirty="0"/>
        </a:p>
      </dgm:t>
    </dgm:pt>
    <dgm:pt modelId="{0FA11445-DCB1-44CB-9684-CAC38016DCA6}" type="parTrans" cxnId="{C64B7B3D-783C-4628-BCFB-D5BD63ACD04C}">
      <dgm:prSet/>
      <dgm:spPr/>
      <dgm:t>
        <a:bodyPr/>
        <a:lstStyle/>
        <a:p>
          <a:endParaRPr lang="en-US"/>
        </a:p>
      </dgm:t>
    </dgm:pt>
    <dgm:pt modelId="{329D5751-D1A1-40BB-B34A-5E0FE9FFA95C}" type="sibTrans" cxnId="{C64B7B3D-783C-4628-BCFB-D5BD63ACD04C}">
      <dgm:prSet/>
      <dgm:spPr/>
      <dgm:t>
        <a:bodyPr/>
        <a:lstStyle/>
        <a:p>
          <a:endParaRPr lang="en-US"/>
        </a:p>
      </dgm:t>
    </dgm:pt>
    <dgm:pt modelId="{4D2F8021-7677-4123-8783-87E82BF8B48B}" type="pres">
      <dgm:prSet presAssocID="{8D1F8A9B-794B-40F8-A281-F805FBD2B3BB}" presName="Name0" presStyleCnt="0">
        <dgm:presLayoutVars>
          <dgm:dir/>
          <dgm:animLvl val="lvl"/>
          <dgm:resizeHandles val="exact"/>
        </dgm:presLayoutVars>
      </dgm:prSet>
      <dgm:spPr/>
    </dgm:pt>
    <dgm:pt modelId="{FF1FDDF8-9B98-4563-8FFD-808C9A569013}" type="pres">
      <dgm:prSet presAssocID="{F5D5A0A1-6F28-4938-A777-ECB9BCED58C0}" presName="composite" presStyleCnt="0"/>
      <dgm:spPr/>
    </dgm:pt>
    <dgm:pt modelId="{8CD4801E-5393-4BCB-87A8-63E4C18F500E}" type="pres">
      <dgm:prSet presAssocID="{F5D5A0A1-6F28-4938-A777-ECB9BCED58C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37EEDFB-9E5D-41AB-A77A-AD9A7EDC394C}" type="pres">
      <dgm:prSet presAssocID="{F5D5A0A1-6F28-4938-A777-ECB9BCED58C0}" presName="desTx" presStyleLbl="alignAccFollowNode1" presStyleIdx="0" presStyleCnt="2">
        <dgm:presLayoutVars>
          <dgm:bulletEnabled val="1"/>
        </dgm:presLayoutVars>
      </dgm:prSet>
      <dgm:spPr/>
    </dgm:pt>
    <dgm:pt modelId="{125AEFDB-CC58-49C9-AF98-CCD27F4466F7}" type="pres">
      <dgm:prSet presAssocID="{FA5DE51A-396E-42B2-B53C-615C42542712}" presName="space" presStyleCnt="0"/>
      <dgm:spPr/>
    </dgm:pt>
    <dgm:pt modelId="{3488A004-BBB3-4756-BB8F-7A3FC88A9912}" type="pres">
      <dgm:prSet presAssocID="{1BC628B1-4753-40D5-B53A-7CEA88F8B015}" presName="composite" presStyleCnt="0"/>
      <dgm:spPr/>
    </dgm:pt>
    <dgm:pt modelId="{D1E06EE5-3243-4C00-A464-49735A5378F5}" type="pres">
      <dgm:prSet presAssocID="{1BC628B1-4753-40D5-B53A-7CEA88F8B01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B311BF5-236E-4CC7-B497-711907951C0A}" type="pres">
      <dgm:prSet presAssocID="{1BC628B1-4753-40D5-B53A-7CEA88F8B01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47FC537-1241-4B4C-B64A-A8CF7719742E}" type="presOf" srcId="{71B2F38B-A3D2-4E25-A5F0-511A872113F7}" destId="{337EEDFB-9E5D-41AB-A77A-AD9A7EDC394C}" srcOrd="0" destOrd="1" presId="urn:microsoft.com/office/officeart/2005/8/layout/hList1"/>
    <dgm:cxn modelId="{C64B7B3D-783C-4628-BCFB-D5BD63ACD04C}" srcId="{1BC628B1-4753-40D5-B53A-7CEA88F8B015}" destId="{FCE72FA3-FA42-4D7E-A8D8-E96BEB20868E}" srcOrd="1" destOrd="0" parTransId="{0FA11445-DCB1-44CB-9684-CAC38016DCA6}" sibTransId="{329D5751-D1A1-40BB-B34A-5E0FE9FFA95C}"/>
    <dgm:cxn modelId="{035B4164-E960-416B-8622-A59236045EE2}" type="presOf" srcId="{F5D5A0A1-6F28-4938-A777-ECB9BCED58C0}" destId="{8CD4801E-5393-4BCB-87A8-63E4C18F500E}" srcOrd="0" destOrd="0" presId="urn:microsoft.com/office/officeart/2005/8/layout/hList1"/>
    <dgm:cxn modelId="{8C161E67-9C2A-48BA-B2DB-A384C0834881}" srcId="{F5D5A0A1-6F28-4938-A777-ECB9BCED58C0}" destId="{71B2F38B-A3D2-4E25-A5F0-511A872113F7}" srcOrd="1" destOrd="0" parTransId="{C5DFC50F-E94F-4D12-ADA0-2EEBB375A8F3}" sibTransId="{DB6AF3F5-ABBF-432C-8D92-A27CDB04D8DC}"/>
    <dgm:cxn modelId="{3D80FD6B-3ECD-44C0-B52E-5E2E7102CD24}" type="presOf" srcId="{1BC628B1-4753-40D5-B53A-7CEA88F8B015}" destId="{D1E06EE5-3243-4C00-A464-49735A5378F5}" srcOrd="0" destOrd="0" presId="urn:microsoft.com/office/officeart/2005/8/layout/hList1"/>
    <dgm:cxn modelId="{7D312D6E-2BFD-4FD4-A1FE-46FE3505B6C3}" srcId="{8D1F8A9B-794B-40F8-A281-F805FBD2B3BB}" destId="{1BC628B1-4753-40D5-B53A-7CEA88F8B015}" srcOrd="1" destOrd="0" parTransId="{A67781E5-109C-4140-B0EE-30E896DF9AB1}" sibTransId="{87F87BBF-03F8-403D-8C2C-911A8BAA646C}"/>
    <dgm:cxn modelId="{FB6B3872-2E68-4573-9789-B346F6E64005}" srcId="{1BC628B1-4753-40D5-B53A-7CEA88F8B015}" destId="{C3511ABA-23CD-4506-85C6-FD53196C780E}" srcOrd="0" destOrd="0" parTransId="{8BF1AAA8-0D16-4C19-80D5-6B5292CC460A}" sibTransId="{6C995D83-4BEE-4BBB-9BCB-834BCCB42744}"/>
    <dgm:cxn modelId="{C32C8D90-170C-4F15-A604-1D99AEA70663}" type="presOf" srcId="{8D1F8A9B-794B-40F8-A281-F805FBD2B3BB}" destId="{4D2F8021-7677-4123-8783-87E82BF8B48B}" srcOrd="0" destOrd="0" presId="urn:microsoft.com/office/officeart/2005/8/layout/hList1"/>
    <dgm:cxn modelId="{B4FF699B-01D6-473F-A2A1-CCFC4B5B8CB0}" srcId="{F5D5A0A1-6F28-4938-A777-ECB9BCED58C0}" destId="{8332ED78-EF8A-4DCB-99B3-6460BAA87206}" srcOrd="0" destOrd="0" parTransId="{22F8768D-2AF5-47AE-BFB5-0FC2619530FC}" sibTransId="{C62965BB-F936-4ED4-9817-7273C0EA6EAB}"/>
    <dgm:cxn modelId="{46EC64B8-A536-4B25-98AA-034F6655659B}" type="presOf" srcId="{8332ED78-EF8A-4DCB-99B3-6460BAA87206}" destId="{337EEDFB-9E5D-41AB-A77A-AD9A7EDC394C}" srcOrd="0" destOrd="0" presId="urn:microsoft.com/office/officeart/2005/8/layout/hList1"/>
    <dgm:cxn modelId="{B2C44AE3-4EC9-4067-A838-F99089167758}" srcId="{8D1F8A9B-794B-40F8-A281-F805FBD2B3BB}" destId="{F5D5A0A1-6F28-4938-A777-ECB9BCED58C0}" srcOrd="0" destOrd="0" parTransId="{60DE2F6B-A8BE-40C0-9A69-C4DCB7EBA8A5}" sibTransId="{FA5DE51A-396E-42B2-B53C-615C42542712}"/>
    <dgm:cxn modelId="{A6EAE4FA-1A33-46FF-9A2F-F46234625B91}" type="presOf" srcId="{C3511ABA-23CD-4506-85C6-FD53196C780E}" destId="{EB311BF5-236E-4CC7-B497-711907951C0A}" srcOrd="0" destOrd="0" presId="urn:microsoft.com/office/officeart/2005/8/layout/hList1"/>
    <dgm:cxn modelId="{8EF0E1FB-9860-41D4-95FB-7E96AE909024}" type="presOf" srcId="{FCE72FA3-FA42-4D7E-A8D8-E96BEB20868E}" destId="{EB311BF5-236E-4CC7-B497-711907951C0A}" srcOrd="0" destOrd="1" presId="urn:microsoft.com/office/officeart/2005/8/layout/hList1"/>
    <dgm:cxn modelId="{3D8F53A1-DFA9-42F2-8434-C379C35B0A73}" type="presParOf" srcId="{4D2F8021-7677-4123-8783-87E82BF8B48B}" destId="{FF1FDDF8-9B98-4563-8FFD-808C9A569013}" srcOrd="0" destOrd="0" presId="urn:microsoft.com/office/officeart/2005/8/layout/hList1"/>
    <dgm:cxn modelId="{1E6F713F-CFED-4C83-9BCD-CDD989F0D675}" type="presParOf" srcId="{FF1FDDF8-9B98-4563-8FFD-808C9A569013}" destId="{8CD4801E-5393-4BCB-87A8-63E4C18F500E}" srcOrd="0" destOrd="0" presId="urn:microsoft.com/office/officeart/2005/8/layout/hList1"/>
    <dgm:cxn modelId="{04EDA8BE-CF61-4553-9351-0445B4F597D4}" type="presParOf" srcId="{FF1FDDF8-9B98-4563-8FFD-808C9A569013}" destId="{337EEDFB-9E5D-41AB-A77A-AD9A7EDC394C}" srcOrd="1" destOrd="0" presId="urn:microsoft.com/office/officeart/2005/8/layout/hList1"/>
    <dgm:cxn modelId="{2418216D-374B-4FF4-A393-3BC77FD48232}" type="presParOf" srcId="{4D2F8021-7677-4123-8783-87E82BF8B48B}" destId="{125AEFDB-CC58-49C9-AF98-CCD27F4466F7}" srcOrd="1" destOrd="0" presId="urn:microsoft.com/office/officeart/2005/8/layout/hList1"/>
    <dgm:cxn modelId="{E28C42E3-9C1B-45D3-8718-B4753FDD3C23}" type="presParOf" srcId="{4D2F8021-7677-4123-8783-87E82BF8B48B}" destId="{3488A004-BBB3-4756-BB8F-7A3FC88A9912}" srcOrd="2" destOrd="0" presId="urn:microsoft.com/office/officeart/2005/8/layout/hList1"/>
    <dgm:cxn modelId="{CBA5A24E-EA82-4C64-92D3-FB5525A4E655}" type="presParOf" srcId="{3488A004-BBB3-4756-BB8F-7A3FC88A9912}" destId="{D1E06EE5-3243-4C00-A464-49735A5378F5}" srcOrd="0" destOrd="0" presId="urn:microsoft.com/office/officeart/2005/8/layout/hList1"/>
    <dgm:cxn modelId="{3E9836E3-227A-4BCD-BE39-3E050394A004}" type="presParOf" srcId="{3488A004-BBB3-4756-BB8F-7A3FC88A9912}" destId="{EB311BF5-236E-4CC7-B497-711907951C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9C0A95-11A6-471A-8444-A47E4D9500B9}">
      <dsp:nvSpPr>
        <dsp:cNvPr id="0" name=""/>
        <dsp:cNvSpPr/>
      </dsp:nvSpPr>
      <dsp:spPr>
        <a:xfrm>
          <a:off x="0" y="528648"/>
          <a:ext cx="7448909" cy="231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118" tIns="312420" rIns="57811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500" kern="1200" dirty="0"/>
            <a:t>팔당호는 충주댐</a:t>
          </a:r>
          <a:r>
            <a:rPr lang="en-US" sz="1500" kern="1200" dirty="0"/>
            <a:t>(</a:t>
          </a:r>
          <a:r>
            <a:rPr lang="ko-KR" sz="1500" kern="1200" dirty="0"/>
            <a:t>한강본류</a:t>
          </a:r>
          <a:r>
            <a:rPr lang="en-US" sz="1500" kern="1200" dirty="0"/>
            <a:t>)</a:t>
          </a:r>
          <a:r>
            <a:rPr lang="ko-KR" sz="1500" kern="1200" dirty="0"/>
            <a:t>과 청평댐</a:t>
          </a:r>
          <a:r>
            <a:rPr lang="en-US" sz="1500" kern="1200" dirty="0"/>
            <a:t>(</a:t>
          </a:r>
          <a:r>
            <a:rPr lang="ko-KR" sz="1500" kern="1200" dirty="0"/>
            <a:t>북한강</a:t>
          </a:r>
          <a:r>
            <a:rPr lang="en-US" sz="1500" kern="1200" dirty="0"/>
            <a:t>)</a:t>
          </a:r>
          <a:r>
            <a:rPr lang="ko-KR" sz="1500" kern="1200" dirty="0"/>
            <a:t>의 방류수로 이루어지며</a:t>
          </a:r>
          <a:r>
            <a:rPr lang="en-US" sz="1500" kern="1200" dirty="0"/>
            <a:t>,</a:t>
          </a:r>
          <a:r>
            <a:rPr lang="ko-KR" sz="1500" kern="1200" dirty="0"/>
            <a:t> 그 변동에 따라 흐름 변화 및 정체 발생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500" kern="1200" dirty="0"/>
            <a:t>물 흐름 변동 시 조류 발생에 적절한 수질 및 기후인자가 형성되면 특정 조류의 성장이 나타남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500" kern="1200" dirty="0"/>
            <a:t>팔당호의 </a:t>
          </a:r>
          <a:r>
            <a:rPr lang="ko-KR" sz="1500" b="1" kern="1200" dirty="0" err="1">
              <a:solidFill>
                <a:schemeClr val="tx2">
                  <a:lumMod val="75000"/>
                  <a:lumOff val="25000"/>
                </a:schemeClr>
              </a:solidFill>
            </a:rPr>
            <a:t>유해남조류는</a:t>
          </a:r>
          <a:r>
            <a:rPr lang="ko-KR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 북한강 수계인 </a:t>
          </a:r>
          <a:r>
            <a:rPr lang="ko-KR" sz="1500" b="1" kern="1200" dirty="0" err="1">
              <a:solidFill>
                <a:schemeClr val="tx2">
                  <a:lumMod val="75000"/>
                  <a:lumOff val="25000"/>
                </a:schemeClr>
              </a:solidFill>
            </a:rPr>
            <a:t>삼봉을</a:t>
          </a:r>
          <a:r>
            <a:rPr lang="ko-KR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 중심으로 </a:t>
          </a:r>
          <a:r>
            <a:rPr lang="ko-KR" sz="1500" b="1" kern="1200" dirty="0" err="1">
              <a:solidFill>
                <a:schemeClr val="tx2">
                  <a:lumMod val="75000"/>
                  <a:lumOff val="25000"/>
                </a:schemeClr>
              </a:solidFill>
            </a:rPr>
            <a:t>서종대교</a:t>
          </a:r>
          <a:r>
            <a:rPr lang="en-US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~</a:t>
          </a:r>
          <a:r>
            <a:rPr lang="ko-KR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양수대교 구간</a:t>
          </a:r>
          <a:r>
            <a:rPr lang="en-US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(</a:t>
          </a:r>
          <a:r>
            <a:rPr lang="ko-KR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약 </a:t>
          </a:r>
          <a:r>
            <a:rPr lang="en-US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12km)</a:t>
          </a:r>
          <a:r>
            <a:rPr lang="ko-KR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에서 주로 발생</a:t>
          </a:r>
          <a:endParaRPr lang="en-US" sz="1500" b="1" kern="1200" dirty="0">
            <a:solidFill>
              <a:schemeClr val="tx2">
                <a:lumMod val="75000"/>
                <a:lumOff val="25000"/>
              </a:schemeClr>
            </a:solidFill>
          </a:endParaRPr>
        </a:p>
      </dsp:txBody>
      <dsp:txXfrm>
        <a:off x="0" y="528648"/>
        <a:ext cx="7448909" cy="2315250"/>
      </dsp:txXfrm>
    </dsp:sp>
    <dsp:sp modelId="{266C1DB1-F047-495A-9FBE-FCD9FAAC7019}">
      <dsp:nvSpPr>
        <dsp:cNvPr id="0" name=""/>
        <dsp:cNvSpPr/>
      </dsp:nvSpPr>
      <dsp:spPr>
        <a:xfrm>
          <a:off x="372445" y="307248"/>
          <a:ext cx="5214236" cy="442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7086" tIns="0" rIns="19708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(</a:t>
          </a:r>
          <a:r>
            <a:rPr lang="ko-KR" sz="1500" b="1" kern="1200" dirty="0"/>
            <a:t>대상지역 특성</a:t>
          </a:r>
          <a:r>
            <a:rPr lang="en-US" sz="1500" b="1" kern="1200" dirty="0"/>
            <a:t>) </a:t>
          </a:r>
          <a:r>
            <a:rPr lang="ko-KR" sz="1500" b="1" kern="1200" dirty="0" err="1"/>
            <a:t>유해남조류</a:t>
          </a:r>
          <a:r>
            <a:rPr lang="ko-KR" sz="1500" b="1" kern="1200" dirty="0"/>
            <a:t> </a:t>
          </a:r>
          <a:r>
            <a:rPr lang="ko-KR" sz="1500" b="1" kern="1200" dirty="0" err="1"/>
            <a:t>대발생</a:t>
          </a:r>
          <a:r>
            <a:rPr lang="ko-KR" sz="1500" b="1" kern="1200" dirty="0"/>
            <a:t> 잠재력</a:t>
          </a:r>
          <a:endParaRPr lang="en-US" sz="1500" b="1" kern="1200" dirty="0"/>
        </a:p>
      </dsp:txBody>
      <dsp:txXfrm>
        <a:off x="394061" y="328864"/>
        <a:ext cx="5171004" cy="399568"/>
      </dsp:txXfrm>
    </dsp:sp>
    <dsp:sp modelId="{89B5025E-8B6F-497C-817A-7B1752F93172}">
      <dsp:nvSpPr>
        <dsp:cNvPr id="0" name=""/>
        <dsp:cNvSpPr/>
      </dsp:nvSpPr>
      <dsp:spPr>
        <a:xfrm>
          <a:off x="0" y="3146298"/>
          <a:ext cx="7448909" cy="2976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118" tIns="312420" rIns="57811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1998</a:t>
          </a:r>
          <a:r>
            <a:rPr lang="ko-KR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년부터</a:t>
          </a:r>
          <a:r>
            <a:rPr lang="ko-KR" sz="1500" kern="1200" dirty="0"/>
            <a:t> 조류경보제 운영하며 수온</a:t>
          </a:r>
          <a:r>
            <a:rPr lang="en-US" sz="1500" kern="1200" dirty="0"/>
            <a:t>, </a:t>
          </a:r>
          <a:r>
            <a:rPr lang="ko-KR" sz="1500" kern="1200" dirty="0"/>
            <a:t>강수량 등 외부 환경요인에 따라 ‘관심’ 단계가 발령되었으나</a:t>
          </a:r>
          <a:r>
            <a:rPr lang="en-US" sz="1500" kern="1200" dirty="0"/>
            <a:t>, </a:t>
          </a:r>
          <a:r>
            <a:rPr lang="en-US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‘</a:t>
          </a:r>
          <a:r>
            <a:rPr lang="ko-KR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경계’ 이상 발령은 없었음</a:t>
          </a:r>
          <a:endParaRPr lang="en-US" sz="1500" b="1" kern="1200" dirty="0">
            <a:solidFill>
              <a:schemeClr val="tx2">
                <a:lumMod val="75000"/>
                <a:lumOff val="25000"/>
              </a:schemeClr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2018</a:t>
          </a:r>
          <a:r>
            <a:rPr lang="ko-KR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년</a:t>
          </a:r>
          <a:r>
            <a:rPr lang="en-US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(‘</a:t>
          </a:r>
          <a:r>
            <a:rPr lang="ko-KR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관심’ </a:t>
          </a:r>
          <a:r>
            <a:rPr lang="en-US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22</a:t>
          </a:r>
          <a:r>
            <a:rPr lang="ko-KR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일간 발령</a:t>
          </a:r>
          <a:r>
            <a:rPr lang="en-US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) </a:t>
          </a:r>
          <a:r>
            <a:rPr lang="ko-KR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이후 경보발령 없음</a:t>
          </a:r>
          <a:endParaRPr lang="en-US" sz="1500" b="1" kern="1200" dirty="0">
            <a:solidFill>
              <a:schemeClr val="tx2">
                <a:lumMod val="75000"/>
                <a:lumOff val="25000"/>
              </a:schemeClr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2022</a:t>
          </a:r>
          <a:r>
            <a:rPr lang="ko-KR" sz="1500" kern="1200" dirty="0"/>
            <a:t>년 </a:t>
          </a:r>
          <a:r>
            <a:rPr lang="en-US" sz="1500" kern="1200" dirty="0"/>
            <a:t>3</a:t>
          </a:r>
          <a:r>
            <a:rPr lang="ko-KR" sz="1500" kern="1200" dirty="0"/>
            <a:t>개 지점 중 </a:t>
          </a:r>
          <a:r>
            <a:rPr lang="ko-KR" sz="1500" kern="1200" dirty="0" err="1"/>
            <a:t>댐앞</a:t>
          </a:r>
          <a:r>
            <a:rPr lang="en-US" sz="1500" kern="1200" dirty="0"/>
            <a:t>(</a:t>
          </a:r>
          <a:r>
            <a:rPr lang="ko-KR" sz="1500" kern="1200" dirty="0"/>
            <a:t>최대 </a:t>
          </a:r>
          <a:r>
            <a:rPr lang="en-US" sz="1500" kern="1200" dirty="0"/>
            <a:t>359cells/mL)</a:t>
          </a:r>
          <a:r>
            <a:rPr lang="ko-KR" sz="1500" kern="1200" dirty="0"/>
            <a:t>과 </a:t>
          </a:r>
          <a:r>
            <a:rPr lang="ko-KR" sz="1500" kern="1200" dirty="0" err="1"/>
            <a:t>삼봉</a:t>
          </a:r>
          <a:r>
            <a:rPr lang="en-US" sz="1500" kern="1200" dirty="0"/>
            <a:t>(172cells/mL)</a:t>
          </a:r>
          <a:r>
            <a:rPr lang="ko-KR" sz="1500" kern="1200" dirty="0"/>
            <a:t>에서 </a:t>
          </a:r>
          <a:r>
            <a:rPr lang="ko-KR" sz="1500" kern="1200" dirty="0" err="1"/>
            <a:t>유해남조류</a:t>
          </a:r>
          <a:r>
            <a:rPr lang="ko-KR" sz="1500" kern="1200" dirty="0"/>
            <a:t> 출현</a:t>
          </a:r>
          <a:r>
            <a:rPr lang="en-US" sz="1500" kern="1200" dirty="0"/>
            <a:t>, 1,000cells/mL </a:t>
          </a:r>
          <a:r>
            <a:rPr lang="ko-KR" sz="1500" kern="1200" dirty="0"/>
            <a:t>미만으로 ‘관심’ 단계 </a:t>
          </a:r>
          <a:r>
            <a:rPr lang="ko-KR" sz="1500" kern="1200" dirty="0" err="1"/>
            <a:t>미발령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※ 2022</a:t>
          </a:r>
          <a:r>
            <a:rPr lang="ko-KR" sz="1500" kern="1200" dirty="0"/>
            <a:t>년 </a:t>
          </a:r>
          <a:r>
            <a:rPr lang="ko-KR" sz="1500" kern="1200" dirty="0" err="1"/>
            <a:t>한강수계</a:t>
          </a:r>
          <a:r>
            <a:rPr lang="ko-KR" sz="1500" kern="1200" dirty="0"/>
            <a:t> 총 강수량</a:t>
          </a:r>
          <a:r>
            <a:rPr lang="en-US" sz="1500" kern="1200" dirty="0"/>
            <a:t>(2,143.4mm)</a:t>
          </a:r>
          <a:r>
            <a:rPr lang="ko-KR" sz="1500" kern="1200" dirty="0"/>
            <a:t>이 최근 </a:t>
          </a:r>
          <a:r>
            <a:rPr lang="en-US" sz="1500" kern="1200" dirty="0"/>
            <a:t>10</a:t>
          </a:r>
          <a:r>
            <a:rPr lang="ko-KR" sz="1500" kern="1200" dirty="0"/>
            <a:t>년간 평균 강수량</a:t>
          </a:r>
          <a:r>
            <a:rPr lang="en-US" sz="1500" kern="1200" dirty="0"/>
            <a:t>(1,171.1mm)</a:t>
          </a:r>
          <a:r>
            <a:rPr lang="ko-KR" sz="1500" kern="1200" dirty="0"/>
            <a:t>보다 많았으며</a:t>
          </a:r>
          <a:r>
            <a:rPr lang="en-US" sz="1500" kern="1200" dirty="0"/>
            <a:t>, </a:t>
          </a:r>
          <a:r>
            <a:rPr lang="ko-KR" sz="1500" kern="1200" dirty="0"/>
            <a:t>특히 </a:t>
          </a:r>
          <a:r>
            <a:rPr lang="en-US" sz="1500" kern="1200" dirty="0"/>
            <a:t>1</a:t>
          </a:r>
          <a:r>
            <a:rPr lang="ko-KR" sz="1500" kern="1200" dirty="0"/>
            <a:t>～</a:t>
          </a:r>
          <a:r>
            <a:rPr lang="en-US" sz="1500" kern="1200" dirty="0"/>
            <a:t>5</a:t>
          </a:r>
          <a:r>
            <a:rPr lang="ko-KR" sz="1500" kern="1200" dirty="0"/>
            <a:t>월까지는 평년보다 적다가 수온이 높아지는 </a:t>
          </a:r>
          <a:r>
            <a:rPr lang="en-US" sz="1500" kern="1200" dirty="0"/>
            <a:t>6</a:t>
          </a:r>
          <a:r>
            <a:rPr lang="ko-KR" sz="1500" kern="1200" dirty="0"/>
            <a:t>～</a:t>
          </a:r>
          <a:r>
            <a:rPr lang="en-US" sz="1500" kern="1200" dirty="0"/>
            <a:t>9</a:t>
          </a:r>
          <a:r>
            <a:rPr lang="ko-KR" sz="1500" kern="1200" dirty="0"/>
            <a:t>월 강수량이 매우 많았음</a:t>
          </a:r>
          <a:endParaRPr lang="en-US" sz="1500" kern="1200" dirty="0"/>
        </a:p>
      </dsp:txBody>
      <dsp:txXfrm>
        <a:off x="0" y="3146298"/>
        <a:ext cx="7448909" cy="2976750"/>
      </dsp:txXfrm>
    </dsp:sp>
    <dsp:sp modelId="{2109448E-5253-4A04-BC67-360C10A8C3BD}">
      <dsp:nvSpPr>
        <dsp:cNvPr id="0" name=""/>
        <dsp:cNvSpPr/>
      </dsp:nvSpPr>
      <dsp:spPr>
        <a:xfrm>
          <a:off x="372445" y="2924898"/>
          <a:ext cx="5214236" cy="442800"/>
        </a:xfrm>
        <a:prstGeom prst="roundRect">
          <a:avLst/>
        </a:prstGeom>
        <a:gradFill rotWithShape="0">
          <a:gsLst>
            <a:gs pos="0">
              <a:schemeClr val="accent6">
                <a:lumMod val="40000"/>
                <a:lumOff val="60000"/>
              </a:schemeClr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5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7086" tIns="0" rIns="19708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(</a:t>
          </a:r>
          <a:r>
            <a:rPr lang="ko-KR" sz="1500" b="1" kern="1200" dirty="0"/>
            <a:t>녹조발생 현황</a:t>
          </a:r>
          <a:r>
            <a:rPr lang="en-US" sz="1500" b="1" kern="1200" dirty="0"/>
            <a:t>) </a:t>
          </a:r>
          <a:r>
            <a:rPr lang="ko-KR" sz="1500" b="1" kern="1200" dirty="0" err="1"/>
            <a:t>한강수계</a:t>
          </a:r>
          <a:r>
            <a:rPr lang="ko-KR" sz="1500" b="1" kern="1200" dirty="0"/>
            <a:t> ‘팔당호’ 조류경보 </a:t>
          </a:r>
          <a:r>
            <a:rPr lang="ko-KR" sz="1500" b="1" kern="1200" dirty="0" err="1"/>
            <a:t>미발령</a:t>
          </a:r>
          <a:endParaRPr lang="en-US" sz="1500" b="1" kern="1200" dirty="0"/>
        </a:p>
      </dsp:txBody>
      <dsp:txXfrm>
        <a:off x="394061" y="2946514"/>
        <a:ext cx="5171004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3058F-49DE-4B83-A843-FF1FA70CB745}">
      <dsp:nvSpPr>
        <dsp:cNvPr id="0" name=""/>
        <dsp:cNvSpPr/>
      </dsp:nvSpPr>
      <dsp:spPr>
        <a:xfrm>
          <a:off x="0" y="933309"/>
          <a:ext cx="7726797" cy="216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685" tIns="291592" rIns="59968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400" kern="1200" dirty="0"/>
            <a:t>대청호는 길고 구불구불한 </a:t>
          </a:r>
          <a:r>
            <a:rPr lang="ko-KR" sz="14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사행천과 </a:t>
          </a:r>
          <a:r>
            <a:rPr lang="ko-KR" sz="1400" b="1" kern="1200" dirty="0" err="1">
              <a:solidFill>
                <a:schemeClr val="tx2">
                  <a:lumMod val="75000"/>
                  <a:lumOff val="25000"/>
                </a:schemeClr>
              </a:solidFill>
            </a:rPr>
            <a:t>만입부</a:t>
          </a:r>
          <a:r>
            <a:rPr lang="ko-KR" sz="14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 형태를 가지고 있어 평균 체류시간이 </a:t>
          </a:r>
          <a:r>
            <a:rPr lang="en-US" sz="14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199</a:t>
          </a:r>
          <a:r>
            <a:rPr lang="ko-KR" sz="14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일이나 되는 등 지형적으로 조류 발생에 취약</a:t>
          </a:r>
          <a:endParaRPr lang="en-US" sz="1400" b="1" kern="1200" dirty="0">
            <a:solidFill>
              <a:schemeClr val="tx2">
                <a:lumMod val="75000"/>
                <a:lumOff val="2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4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유역 내 </a:t>
          </a:r>
          <a:r>
            <a:rPr lang="ko-KR" sz="1400" b="1" kern="1200" dirty="0" err="1">
              <a:solidFill>
                <a:schemeClr val="tx2">
                  <a:lumMod val="75000"/>
                  <a:lumOff val="25000"/>
                </a:schemeClr>
              </a:solidFill>
            </a:rPr>
            <a:t>농･축산</a:t>
          </a:r>
          <a:r>
            <a:rPr lang="ko-KR" sz="14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 오염원으로 강우 시 오염물질이 다량 유입</a:t>
          </a:r>
          <a:r>
            <a:rPr lang="ko-KR" sz="1400" kern="1200" dirty="0"/>
            <a:t>되어 여름철 호</a:t>
          </a:r>
          <a:r>
            <a:rPr lang="en-US" altLang="ko-KR" sz="1400" kern="1200" dirty="0"/>
            <a:t> </a:t>
          </a:r>
          <a:r>
            <a:rPr lang="ko-KR" sz="1400" kern="1200" dirty="0"/>
            <a:t>내에 장기간 체류하며 조류 발생 요인으로 작용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400" kern="1200" dirty="0"/>
            <a:t>중부지역 대표 상수원인 만큼 조류경보제 </a:t>
          </a:r>
          <a:r>
            <a:rPr lang="en-US" sz="1400" kern="1200" dirty="0"/>
            <a:t>3</a:t>
          </a:r>
          <a:r>
            <a:rPr lang="ko-KR" sz="1400" kern="1200" dirty="0"/>
            <a:t>개 운영지점인 추동과 문의는 </a:t>
          </a:r>
          <a:r>
            <a:rPr lang="ko-KR" sz="1400" kern="1200" dirty="0" err="1"/>
            <a:t>취수탐</a:t>
          </a:r>
          <a:r>
            <a:rPr lang="ko-KR" sz="1400" kern="1200" dirty="0"/>
            <a:t> </a:t>
          </a:r>
          <a:r>
            <a:rPr lang="en-US" sz="1400" kern="1200" dirty="0"/>
            <a:t>1km </a:t>
          </a:r>
          <a:r>
            <a:rPr lang="ko-KR" sz="1400" kern="1200" dirty="0"/>
            <a:t>상류에</a:t>
          </a:r>
          <a:r>
            <a:rPr lang="en-US" sz="1400" kern="1200" dirty="0"/>
            <a:t>, </a:t>
          </a:r>
          <a:r>
            <a:rPr lang="ko-KR" sz="1400" kern="1200" dirty="0" err="1"/>
            <a:t>회남은</a:t>
          </a:r>
          <a:r>
            <a:rPr lang="ko-KR" sz="1400" kern="1200" dirty="0"/>
            <a:t> 취수탑 </a:t>
          </a:r>
          <a:r>
            <a:rPr lang="en-US" sz="1400" kern="1200" dirty="0"/>
            <a:t>14km </a:t>
          </a:r>
          <a:r>
            <a:rPr lang="ko-KR" sz="1400" kern="1200" dirty="0"/>
            <a:t>상류에 위치</a:t>
          </a:r>
          <a:endParaRPr lang="en-US" sz="1400" kern="1200" dirty="0"/>
        </a:p>
      </dsp:txBody>
      <dsp:txXfrm>
        <a:off x="0" y="933309"/>
        <a:ext cx="7726797" cy="2160900"/>
      </dsp:txXfrm>
    </dsp:sp>
    <dsp:sp modelId="{5F86BF5D-E797-489A-A666-7E365297455F}">
      <dsp:nvSpPr>
        <dsp:cNvPr id="0" name=""/>
        <dsp:cNvSpPr/>
      </dsp:nvSpPr>
      <dsp:spPr>
        <a:xfrm>
          <a:off x="386339" y="726669"/>
          <a:ext cx="5408757" cy="413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4438" tIns="0" rIns="2044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(</a:t>
          </a:r>
          <a:r>
            <a:rPr lang="ko-KR" sz="1400" b="1" kern="1200" dirty="0"/>
            <a:t>대상지역 특성</a:t>
          </a:r>
          <a:r>
            <a:rPr lang="en-US" sz="1400" b="1" kern="1200" dirty="0"/>
            <a:t>) </a:t>
          </a:r>
          <a:r>
            <a:rPr lang="ko-KR" sz="1400" b="1" kern="1200" dirty="0"/>
            <a:t>지형적</a:t>
          </a:r>
          <a:r>
            <a:rPr lang="en-US" sz="1400" b="1" kern="1200" dirty="0"/>
            <a:t>, </a:t>
          </a:r>
          <a:r>
            <a:rPr lang="ko-KR" sz="1400" b="1" kern="1200" dirty="0"/>
            <a:t>사회경제적으로 조류 발생에 취약</a:t>
          </a:r>
          <a:endParaRPr lang="en-US" sz="1400" b="1" kern="1200" dirty="0"/>
        </a:p>
      </dsp:txBody>
      <dsp:txXfrm>
        <a:off x="406514" y="746844"/>
        <a:ext cx="5368407" cy="372930"/>
      </dsp:txXfrm>
    </dsp:sp>
    <dsp:sp modelId="{6AC6281C-4A05-49BA-A97E-72A8613C4470}">
      <dsp:nvSpPr>
        <dsp:cNvPr id="0" name=""/>
        <dsp:cNvSpPr/>
      </dsp:nvSpPr>
      <dsp:spPr>
        <a:xfrm>
          <a:off x="0" y="3376450"/>
          <a:ext cx="7726797" cy="242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685" tIns="291592" rIns="59968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400" kern="1200" dirty="0"/>
            <a:t>중부권의 대표적인 식수원인 대청호는</a:t>
          </a:r>
          <a:r>
            <a:rPr lang="ko-KR" sz="14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 </a:t>
          </a:r>
          <a:r>
            <a:rPr lang="en-US" sz="14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1998</a:t>
          </a:r>
          <a:r>
            <a:rPr lang="ko-KR" sz="14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년 조류경보제를 시행</a:t>
          </a:r>
          <a:r>
            <a:rPr lang="ko-KR" sz="1400" kern="1200" dirty="0"/>
            <a:t>한 이후 </a:t>
          </a:r>
          <a:r>
            <a:rPr lang="en-US" sz="1400" kern="1200" dirty="0"/>
            <a:t>1999</a:t>
          </a:r>
          <a:r>
            <a:rPr lang="ko-KR" sz="1400" kern="1200" dirty="0"/>
            <a:t>년과 </a:t>
          </a:r>
          <a:r>
            <a:rPr lang="en-US" sz="1400" kern="1200" dirty="0"/>
            <a:t>2014</a:t>
          </a:r>
          <a:r>
            <a:rPr lang="ko-KR" sz="1400" kern="1200" dirty="0"/>
            <a:t>년 제외 </a:t>
          </a:r>
          <a:r>
            <a:rPr lang="ko-KR" sz="14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매년 조류경보 발령</a:t>
          </a:r>
          <a:r>
            <a:rPr lang="ko-KR" sz="1400" kern="1200" dirty="0"/>
            <a:t>*</a:t>
          </a:r>
          <a:r>
            <a:rPr lang="en-US" sz="1400" kern="1200" dirty="0"/>
            <a:t>, </a:t>
          </a:r>
          <a:r>
            <a:rPr lang="en-US" sz="14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2020</a:t>
          </a:r>
          <a:r>
            <a:rPr lang="ko-KR" sz="14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년 이후부터 ‘경계’ 단계 발령은 없음</a:t>
          </a:r>
          <a:br>
            <a:rPr lang="en-US" altLang="ko-KR" sz="1400" kern="1200" dirty="0"/>
          </a:br>
          <a:r>
            <a:rPr lang="ko-KR" sz="1400" kern="1200" dirty="0"/>
            <a:t>* ’</a:t>
          </a:r>
          <a:r>
            <a:rPr lang="en-US" sz="1400" kern="1200" dirty="0"/>
            <a:t>19</a:t>
          </a:r>
          <a:r>
            <a:rPr lang="ko-KR" sz="1400" kern="1200" dirty="0"/>
            <a:t>년 </a:t>
          </a:r>
          <a:r>
            <a:rPr lang="en-US" sz="1400" kern="1200" dirty="0"/>
            <a:t>117</a:t>
          </a:r>
          <a:r>
            <a:rPr lang="ko-KR" sz="1400" kern="1200" dirty="0"/>
            <a:t>일→’</a:t>
          </a:r>
          <a:r>
            <a:rPr lang="en-US" sz="1400" kern="1200" dirty="0"/>
            <a:t>20</a:t>
          </a:r>
          <a:r>
            <a:rPr lang="ko-KR" sz="1400" kern="1200" dirty="0"/>
            <a:t>년 </a:t>
          </a:r>
          <a:r>
            <a:rPr lang="en-US" sz="1400" kern="1200" dirty="0"/>
            <a:t>90</a:t>
          </a:r>
          <a:r>
            <a:rPr lang="ko-KR" sz="1400" kern="1200" dirty="0"/>
            <a:t>일</a:t>
          </a:r>
          <a:r>
            <a:rPr lang="en-US" sz="1400" kern="1200" dirty="0"/>
            <a:t>, ’21</a:t>
          </a:r>
          <a:r>
            <a:rPr lang="ko-KR" sz="1400" kern="1200" dirty="0"/>
            <a:t>년 </a:t>
          </a:r>
          <a:r>
            <a:rPr lang="en-US" sz="1400" kern="1200" dirty="0"/>
            <a:t>69</a:t>
          </a:r>
          <a:r>
            <a:rPr lang="ko-KR" sz="1400" kern="1200" dirty="0"/>
            <a:t>일</a:t>
          </a:r>
          <a:r>
            <a:rPr lang="en-US" sz="1400" kern="1200" dirty="0"/>
            <a:t>, ’22</a:t>
          </a:r>
          <a:r>
            <a:rPr lang="ko-KR" sz="1400" kern="1200" dirty="0"/>
            <a:t>일 </a:t>
          </a:r>
          <a:r>
            <a:rPr lang="en-US" sz="1400" kern="1200" dirty="0"/>
            <a:t>49</a:t>
          </a:r>
          <a:r>
            <a:rPr lang="ko-KR" sz="1400" kern="1200" dirty="0"/>
            <a:t>일 발령으로 </a:t>
          </a:r>
          <a:r>
            <a:rPr lang="ko-KR" sz="14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감소추세</a:t>
          </a:r>
          <a:endParaRPr lang="en-US" sz="1400" b="1" kern="1200" dirty="0">
            <a:solidFill>
              <a:schemeClr val="tx2">
                <a:lumMod val="75000"/>
                <a:lumOff val="2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2022</a:t>
          </a:r>
          <a:r>
            <a:rPr lang="ko-KR" sz="1400" kern="1200" dirty="0"/>
            <a:t>년 </a:t>
          </a:r>
          <a:r>
            <a:rPr lang="en-US" sz="1400" kern="1200" dirty="0"/>
            <a:t>3</a:t>
          </a:r>
          <a:r>
            <a:rPr lang="ko-KR" sz="1400" kern="1200" dirty="0"/>
            <a:t>개 지점에서 ‘관심’ 단계 발령</a:t>
          </a:r>
          <a:r>
            <a:rPr lang="en-US" sz="1400" kern="1200" dirty="0"/>
            <a:t>(</a:t>
          </a:r>
          <a:r>
            <a:rPr lang="ko-KR" sz="1400" kern="1200" dirty="0" err="1"/>
            <a:t>회남</a:t>
          </a:r>
          <a:r>
            <a:rPr lang="ko-KR" sz="1400" kern="1200" dirty="0"/>
            <a:t> </a:t>
          </a:r>
          <a:r>
            <a:rPr lang="en-US" sz="1400" kern="1200" dirty="0"/>
            <a:t>42</a:t>
          </a:r>
          <a:r>
            <a:rPr lang="ko-KR" sz="1400" kern="1200" dirty="0"/>
            <a:t>일</a:t>
          </a:r>
          <a:r>
            <a:rPr lang="en-US" sz="1400" kern="1200" dirty="0"/>
            <a:t>, </a:t>
          </a:r>
          <a:r>
            <a:rPr lang="ko-KR" sz="1400" kern="1200" dirty="0"/>
            <a:t>추동</a:t>
          </a:r>
          <a:r>
            <a:rPr lang="en-US" sz="1400" kern="1200" dirty="0"/>
            <a:t>21</a:t>
          </a:r>
          <a:r>
            <a:rPr lang="ko-KR" sz="1400" kern="1200" dirty="0"/>
            <a:t>일</a:t>
          </a:r>
          <a:r>
            <a:rPr lang="en-US" sz="1400" kern="1200" dirty="0"/>
            <a:t>, </a:t>
          </a:r>
          <a:r>
            <a:rPr lang="ko-KR" sz="1400" kern="1200" dirty="0"/>
            <a:t>문의</a:t>
          </a:r>
          <a:r>
            <a:rPr lang="en-US" sz="1400" kern="1200" dirty="0"/>
            <a:t>14</a:t>
          </a:r>
          <a:r>
            <a:rPr lang="ko-KR" sz="1400" kern="1200" dirty="0"/>
            <a:t>일</a:t>
          </a:r>
          <a:r>
            <a:rPr lang="en-US" sz="1400" kern="1200" dirty="0"/>
            <a:t>)</a:t>
          </a:r>
          <a:br>
            <a:rPr lang="en-US" sz="1400" kern="1200" dirty="0"/>
          </a:br>
          <a:r>
            <a:rPr lang="ko-KR" sz="1400" kern="1200" dirty="0"/>
            <a:t>* ’</a:t>
          </a:r>
          <a:r>
            <a:rPr lang="en-US" sz="1400" kern="1200" dirty="0"/>
            <a:t>22</a:t>
          </a:r>
          <a:r>
            <a:rPr lang="ko-KR" sz="1400" kern="1200" dirty="0"/>
            <a:t>년은 ’</a:t>
          </a:r>
          <a:r>
            <a:rPr lang="en-US" sz="1400" kern="1200" dirty="0"/>
            <a:t>21</a:t>
          </a:r>
          <a:r>
            <a:rPr lang="ko-KR" sz="1400" kern="1200" dirty="0"/>
            <a:t>년과 </a:t>
          </a:r>
          <a:r>
            <a:rPr lang="ko-KR" sz="1400" kern="1200" dirty="0" err="1"/>
            <a:t>비교시</a:t>
          </a:r>
          <a:r>
            <a:rPr lang="ko-KR" sz="1400" kern="1200" dirty="0"/>
            <a:t> 발령일수는 감소했으나 </a:t>
          </a:r>
          <a:r>
            <a:rPr lang="ko-KR" sz="1400" kern="1200" dirty="0" err="1"/>
            <a:t>평균유해남조류</a:t>
          </a:r>
          <a:r>
            <a:rPr lang="ko-KR" sz="1400" kern="1200" dirty="0"/>
            <a:t> 세포수는 증가</a:t>
          </a:r>
          <a:r>
            <a:rPr lang="en-US" sz="1400" kern="1200" dirty="0"/>
            <a:t>(510</a:t>
          </a:r>
          <a:r>
            <a:rPr lang="ko-KR" sz="1400" kern="1200" dirty="0"/>
            <a:t>→</a:t>
          </a:r>
          <a:r>
            <a:rPr lang="en-US" sz="1400" kern="1200" dirty="0"/>
            <a:t>1,328 cells/mL)</a:t>
          </a:r>
        </a:p>
      </dsp:txBody>
      <dsp:txXfrm>
        <a:off x="0" y="3376450"/>
        <a:ext cx="7726797" cy="2425500"/>
      </dsp:txXfrm>
    </dsp:sp>
    <dsp:sp modelId="{7279C839-659F-4DFA-8190-3E0997135DDD}">
      <dsp:nvSpPr>
        <dsp:cNvPr id="0" name=""/>
        <dsp:cNvSpPr/>
      </dsp:nvSpPr>
      <dsp:spPr>
        <a:xfrm>
          <a:off x="386339" y="3169809"/>
          <a:ext cx="5408757" cy="413280"/>
        </a:xfrm>
        <a:prstGeom prst="roundRect">
          <a:avLst/>
        </a:prstGeom>
        <a:gradFill rotWithShape="0">
          <a:gsLst>
            <a:gs pos="0">
              <a:schemeClr val="accent6">
                <a:lumMod val="75000"/>
              </a:schemeClr>
            </a:gs>
            <a:gs pos="50000">
              <a:schemeClr val="accent6">
                <a:lumMod val="75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4438" tIns="0" rIns="20443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(</a:t>
          </a:r>
          <a:r>
            <a:rPr lang="ko-KR" sz="1400" b="1" kern="1200" dirty="0"/>
            <a:t>녹조발생 현황</a:t>
          </a:r>
          <a:r>
            <a:rPr lang="en-US" sz="1400" b="1" kern="1200" dirty="0"/>
            <a:t>) </a:t>
          </a:r>
          <a:r>
            <a:rPr lang="ko-KR" sz="1400" b="1" kern="1200" dirty="0"/>
            <a:t>금강수계 ‘대청호’ 발령 일수 감소추세</a:t>
          </a:r>
          <a:endParaRPr lang="en-US" sz="1400" b="1" kern="1200" dirty="0"/>
        </a:p>
      </dsp:txBody>
      <dsp:txXfrm>
        <a:off x="406514" y="3189984"/>
        <a:ext cx="5368407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C9394-B522-4DDA-AE86-252F53244C64}">
      <dsp:nvSpPr>
        <dsp:cNvPr id="0" name=""/>
        <dsp:cNvSpPr/>
      </dsp:nvSpPr>
      <dsp:spPr>
        <a:xfrm>
          <a:off x="0" y="1723760"/>
          <a:ext cx="7716965" cy="732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8922" tIns="312420" rIns="59892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500" kern="1200"/>
            <a:t>강우시 유역으로부터 유입되는 영양염류가 많아 조류성장에 유리한 조건</a:t>
          </a:r>
          <a:endParaRPr lang="en-US" sz="1500" kern="1200"/>
        </a:p>
      </dsp:txBody>
      <dsp:txXfrm>
        <a:off x="0" y="1723760"/>
        <a:ext cx="7716965" cy="732375"/>
      </dsp:txXfrm>
    </dsp:sp>
    <dsp:sp modelId="{8BD7B957-618A-4B67-B1B4-D2D7111A397D}">
      <dsp:nvSpPr>
        <dsp:cNvPr id="0" name=""/>
        <dsp:cNvSpPr/>
      </dsp:nvSpPr>
      <dsp:spPr>
        <a:xfrm>
          <a:off x="385848" y="1502359"/>
          <a:ext cx="5401875" cy="442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4178" tIns="0" rIns="204178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(</a:t>
          </a:r>
          <a:r>
            <a:rPr lang="ko-KR" sz="1500" b="1" kern="1200" dirty="0"/>
            <a:t>대상지역 특성</a:t>
          </a:r>
          <a:r>
            <a:rPr lang="en-US" sz="1500" b="1" kern="1200" dirty="0"/>
            <a:t>) </a:t>
          </a:r>
          <a:r>
            <a:rPr lang="ko-KR" sz="1500" b="1" kern="1200" dirty="0" err="1"/>
            <a:t>남강댐은</a:t>
          </a:r>
          <a:r>
            <a:rPr lang="ko-KR" sz="1500" b="1" kern="1200" dirty="0"/>
            <a:t> 저수용량 대비 유역면적이 넓어</a:t>
          </a:r>
          <a:endParaRPr lang="en-US" sz="1500" b="1" kern="1200" dirty="0"/>
        </a:p>
      </dsp:txBody>
      <dsp:txXfrm>
        <a:off x="407464" y="1523975"/>
        <a:ext cx="5358643" cy="399568"/>
      </dsp:txXfrm>
    </dsp:sp>
    <dsp:sp modelId="{F68234CE-2FD8-4F22-BDF0-76C120FBE8D3}">
      <dsp:nvSpPr>
        <dsp:cNvPr id="0" name=""/>
        <dsp:cNvSpPr/>
      </dsp:nvSpPr>
      <dsp:spPr>
        <a:xfrm>
          <a:off x="0" y="2758535"/>
          <a:ext cx="7716965" cy="2031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8922" tIns="312420" rIns="59892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500" kern="1200" dirty="0"/>
            <a:t>진양호는 </a:t>
          </a:r>
          <a:r>
            <a:rPr lang="en-US" sz="1500" kern="1200" dirty="0"/>
            <a:t>2016</a:t>
          </a:r>
          <a:r>
            <a:rPr lang="ko-KR" sz="1500" kern="1200" dirty="0"/>
            <a:t>년부터 </a:t>
          </a:r>
          <a:r>
            <a:rPr lang="ko-KR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매년 조류경보 발령</a:t>
          </a:r>
          <a:r>
            <a:rPr lang="ko-KR" sz="1500" kern="1200" dirty="0"/>
            <a:t>*</a:t>
          </a:r>
          <a:r>
            <a:rPr lang="en-US" sz="1500" kern="1200" dirty="0"/>
            <a:t>, </a:t>
          </a:r>
          <a:r>
            <a:rPr lang="en-US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2018</a:t>
          </a:r>
          <a:r>
            <a:rPr lang="ko-KR" sz="1500" b="1" kern="1200" dirty="0">
              <a:solidFill>
                <a:schemeClr val="tx2">
                  <a:lumMod val="75000"/>
                  <a:lumOff val="25000"/>
                </a:schemeClr>
              </a:solidFill>
            </a:rPr>
            <a:t>년 이후부터 ‘경계’ 단계 발령은 없음</a:t>
          </a:r>
          <a:endParaRPr lang="en-US" sz="1500" b="1" kern="1200" dirty="0">
            <a:solidFill>
              <a:schemeClr val="tx2">
                <a:lumMod val="75000"/>
                <a:lumOff val="25000"/>
              </a:schemeClr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2022</a:t>
          </a:r>
          <a:r>
            <a:rPr lang="ko-KR" sz="1500" kern="1200"/>
            <a:t>년은 전년 대비 ‘관심’ 단계 발령일수 </a:t>
          </a:r>
          <a:r>
            <a:rPr lang="en-US" sz="1500" kern="1200"/>
            <a:t>42</a:t>
          </a:r>
          <a:r>
            <a:rPr lang="ko-KR" sz="1500" kern="1200"/>
            <a:t>일 감소</a:t>
          </a:r>
          <a:r>
            <a:rPr lang="en-US" sz="1500" kern="1200"/>
            <a:t>(105</a:t>
          </a:r>
          <a:r>
            <a:rPr lang="ko-KR" sz="1500" kern="1200"/>
            <a:t>→</a:t>
          </a:r>
          <a:r>
            <a:rPr lang="en-US" sz="1500" kern="1200"/>
            <a:t>63</a:t>
          </a:r>
          <a:r>
            <a:rPr lang="ko-KR" sz="1500" kern="1200"/>
            <a:t>일</a:t>
          </a:r>
          <a:r>
            <a:rPr lang="en-US" sz="1500" kern="1200"/>
            <a:t>)</a:t>
          </a:r>
          <a:r>
            <a:rPr lang="ko-KR" sz="1500" kern="1200"/>
            <a:t>*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500" kern="1200"/>
            <a:t>* 유해남조류 세포수 최고치는 내동 지점에서 </a:t>
          </a:r>
          <a:r>
            <a:rPr lang="en-US" sz="1500" kern="1200"/>
            <a:t>6,865cells/mL, </a:t>
          </a:r>
          <a:r>
            <a:rPr lang="ko-KR" sz="1500" kern="1200"/>
            <a:t>판문 지점에서 </a:t>
          </a:r>
          <a:r>
            <a:rPr lang="en-US" sz="1500" kern="1200"/>
            <a:t>5,615cells/mL</a:t>
          </a:r>
          <a:r>
            <a:rPr lang="ko-KR" sz="1500" kern="1200"/>
            <a:t>로 측정</a:t>
          </a:r>
          <a:endParaRPr lang="en-US" sz="1500" kern="1200"/>
        </a:p>
      </dsp:txBody>
      <dsp:txXfrm>
        <a:off x="0" y="2758535"/>
        <a:ext cx="7716965" cy="2031750"/>
      </dsp:txXfrm>
    </dsp:sp>
    <dsp:sp modelId="{7555CF42-A984-4478-AB16-C1E2B80228F4}">
      <dsp:nvSpPr>
        <dsp:cNvPr id="0" name=""/>
        <dsp:cNvSpPr/>
      </dsp:nvSpPr>
      <dsp:spPr>
        <a:xfrm>
          <a:off x="385848" y="2537135"/>
          <a:ext cx="5401875" cy="44280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4178" tIns="0" rIns="204178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(</a:t>
          </a:r>
          <a:r>
            <a:rPr lang="ko-KR" sz="1500" b="1" kern="1200" dirty="0"/>
            <a:t>녹조발생 현황</a:t>
          </a:r>
          <a:r>
            <a:rPr lang="en-US" sz="1500" b="1" kern="1200" dirty="0"/>
            <a:t>) </a:t>
          </a:r>
          <a:r>
            <a:rPr lang="ko-KR" sz="1500" b="1" kern="1200" dirty="0" err="1"/>
            <a:t>낙동강수계</a:t>
          </a:r>
          <a:r>
            <a:rPr lang="ko-KR" sz="1500" b="1" kern="1200" dirty="0"/>
            <a:t> ‘</a:t>
          </a:r>
          <a:r>
            <a:rPr lang="ko-KR" sz="1500" b="1" kern="1200" dirty="0" err="1"/>
            <a:t>진양호</a:t>
          </a:r>
          <a:r>
            <a:rPr lang="ko-KR" sz="1500" b="1" kern="1200" dirty="0"/>
            <a:t>’ 발령일수 감소</a:t>
          </a:r>
          <a:endParaRPr lang="en-US" sz="1500" b="1" kern="1200" dirty="0"/>
        </a:p>
      </dsp:txBody>
      <dsp:txXfrm>
        <a:off x="407464" y="2558751"/>
        <a:ext cx="5358643" cy="399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F7560-DC7A-46C2-8BA4-AFD6FB0D158C}">
      <dsp:nvSpPr>
        <dsp:cNvPr id="0" name=""/>
        <dsp:cNvSpPr/>
      </dsp:nvSpPr>
      <dsp:spPr>
        <a:xfrm>
          <a:off x="58" y="160290"/>
          <a:ext cx="7630391" cy="5580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kern="1200" dirty="0"/>
            <a:t>① 전체적인 데이터 확인</a:t>
          </a:r>
          <a:endParaRPr lang="en-US" sz="1800" b="1" kern="1200" dirty="0"/>
        </a:p>
      </dsp:txBody>
      <dsp:txXfrm>
        <a:off x="27302" y="187534"/>
        <a:ext cx="7575903" cy="503601"/>
      </dsp:txXfrm>
    </dsp:sp>
    <dsp:sp modelId="{84AE3AA6-D2A3-4053-BC30-0B6DA0024FBB}">
      <dsp:nvSpPr>
        <dsp:cNvPr id="0" name=""/>
        <dsp:cNvSpPr/>
      </dsp:nvSpPr>
      <dsp:spPr>
        <a:xfrm>
          <a:off x="0" y="718379"/>
          <a:ext cx="11712574" cy="102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87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400" kern="1200"/>
            <a:t>해결하고자 하는 목표와 변수를 파악</a:t>
          </a:r>
          <a:r>
            <a:rPr lang="en-US" sz="1400" kern="1200"/>
            <a:t>(</a:t>
          </a:r>
          <a:r>
            <a:rPr lang="ko-KR" sz="1400" kern="1200"/>
            <a:t>독립변수와 종속변수 구분</a:t>
          </a:r>
          <a:r>
            <a:rPr lang="en-US" sz="1400" kern="1200"/>
            <a:t>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400" kern="1200"/>
            <a:t>데이터 세트</a:t>
          </a:r>
          <a:r>
            <a:rPr lang="en-US" sz="1400" kern="1200"/>
            <a:t>(Dataset)</a:t>
          </a:r>
          <a:r>
            <a:rPr lang="ko-KR" sz="1400" kern="1200"/>
            <a:t>의 전체적인 구조 확인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400" kern="1200"/>
            <a:t>수치형 자료</a:t>
          </a:r>
          <a:r>
            <a:rPr lang="en-US" sz="1400" kern="1200"/>
            <a:t>, </a:t>
          </a:r>
          <a:r>
            <a:rPr lang="ko-KR" sz="1400" kern="1200"/>
            <a:t>범주형 자료 등 데이터 속성값의 고유한 성질에 따라 자료 형태 구분</a:t>
          </a:r>
          <a:endParaRPr lang="en-US" sz="1400" kern="1200"/>
        </a:p>
      </dsp:txBody>
      <dsp:txXfrm>
        <a:off x="0" y="718379"/>
        <a:ext cx="11712574" cy="1024650"/>
      </dsp:txXfrm>
    </dsp:sp>
    <dsp:sp modelId="{886E6AA3-4EF4-41E0-B207-5D8E4D49278A}">
      <dsp:nvSpPr>
        <dsp:cNvPr id="0" name=""/>
        <dsp:cNvSpPr/>
      </dsp:nvSpPr>
      <dsp:spPr>
        <a:xfrm>
          <a:off x="0" y="1742968"/>
          <a:ext cx="7649951" cy="5580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kern="1200" dirty="0"/>
            <a:t>② 데이터 </a:t>
          </a:r>
          <a:r>
            <a:rPr lang="ko-KR" sz="1800" b="1" kern="1200" dirty="0" err="1"/>
            <a:t>전처리</a:t>
          </a:r>
          <a:r>
            <a:rPr lang="ko-KR" sz="1800" b="1" kern="1200" dirty="0"/>
            <a:t> </a:t>
          </a:r>
          <a:r>
            <a:rPr lang="en-US" sz="1800" b="1" kern="1200" dirty="0"/>
            <a:t>(Data Processing)</a:t>
          </a:r>
        </a:p>
      </dsp:txBody>
      <dsp:txXfrm>
        <a:off x="27244" y="1770212"/>
        <a:ext cx="7595463" cy="503601"/>
      </dsp:txXfrm>
    </dsp:sp>
    <dsp:sp modelId="{40F1B715-C00C-4517-BE7A-D0DE228890AD}">
      <dsp:nvSpPr>
        <dsp:cNvPr id="0" name=""/>
        <dsp:cNvSpPr/>
      </dsp:nvSpPr>
      <dsp:spPr>
        <a:xfrm>
          <a:off x="0" y="2301120"/>
          <a:ext cx="11712574" cy="102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87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400" kern="1200"/>
            <a:t>데이터에 이상값</a:t>
          </a:r>
          <a:r>
            <a:rPr lang="en-US" sz="1400" kern="1200"/>
            <a:t>(outlier)</a:t>
          </a:r>
          <a:r>
            <a:rPr lang="ko-KR" sz="1400" kern="1200"/>
            <a:t>이나 결측값</a:t>
          </a:r>
          <a:r>
            <a:rPr lang="en-US" sz="1400" kern="1200"/>
            <a:t>(</a:t>
          </a:r>
          <a:r>
            <a:rPr lang="ko-KR" sz="1400" kern="1200"/>
            <a:t>오류값 포함</a:t>
          </a:r>
          <a:r>
            <a:rPr lang="en-US" sz="1400" kern="1200"/>
            <a:t>)</a:t>
          </a:r>
          <a:r>
            <a:rPr lang="ko-KR" sz="1400" kern="1200"/>
            <a:t>이 있는지 확인 후 제거 및 대체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400" kern="1200"/>
            <a:t>여러 개로 나뉘어 수집된 데이터를 병합하거나</a:t>
          </a:r>
          <a:r>
            <a:rPr lang="en-US" sz="1400" kern="1200"/>
            <a:t>, </a:t>
          </a:r>
          <a:r>
            <a:rPr lang="ko-KR" sz="1400" kern="1200"/>
            <a:t>중복 또는 불필요한 데이터를 제거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400" kern="1200"/>
            <a:t>날짜</a:t>
          </a:r>
          <a:r>
            <a:rPr lang="en-US" sz="1400" kern="1200"/>
            <a:t>, </a:t>
          </a:r>
          <a:r>
            <a:rPr lang="ko-KR" sz="1400" kern="1200"/>
            <a:t>문자</a:t>
          </a:r>
          <a:r>
            <a:rPr lang="en-US" sz="1400" kern="1200"/>
            <a:t>, </a:t>
          </a:r>
          <a:r>
            <a:rPr lang="ko-KR" sz="1400" kern="1200"/>
            <a:t>숫자 등 자료의 형식이 잘못 정의되었을 경우 원래에 맞게 변환</a:t>
          </a:r>
          <a:endParaRPr lang="en-US" sz="1400" kern="1200"/>
        </a:p>
      </dsp:txBody>
      <dsp:txXfrm>
        <a:off x="0" y="2301120"/>
        <a:ext cx="11712574" cy="1024650"/>
      </dsp:txXfrm>
    </dsp:sp>
    <dsp:sp modelId="{E4180B38-94B7-4214-B164-49DD3FA34FE9}">
      <dsp:nvSpPr>
        <dsp:cNvPr id="0" name=""/>
        <dsp:cNvSpPr/>
      </dsp:nvSpPr>
      <dsp:spPr>
        <a:xfrm>
          <a:off x="0" y="3325770"/>
          <a:ext cx="11712574" cy="5580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kern="1200" dirty="0"/>
            <a:t>③ 개별 변수의 분석</a:t>
          </a:r>
          <a:r>
            <a:rPr lang="en-US" sz="1800" b="1" kern="1200" dirty="0"/>
            <a:t>: </a:t>
          </a:r>
          <a:r>
            <a:rPr lang="ko-KR" sz="1800" b="1" kern="1200" dirty="0" err="1"/>
            <a:t>단변량</a:t>
          </a:r>
          <a:r>
            <a:rPr lang="ko-KR" sz="1800" b="1" kern="1200" dirty="0"/>
            <a:t> 분석 </a:t>
          </a:r>
          <a:r>
            <a:rPr lang="en-US" sz="1800" b="1" kern="1200" dirty="0"/>
            <a:t>(Univariate Analysis)</a:t>
          </a:r>
        </a:p>
      </dsp:txBody>
      <dsp:txXfrm>
        <a:off x="27244" y="3353014"/>
        <a:ext cx="11658086" cy="503601"/>
      </dsp:txXfrm>
    </dsp:sp>
    <dsp:sp modelId="{E62B4396-EA75-45AE-90FC-1A609C5E2853}">
      <dsp:nvSpPr>
        <dsp:cNvPr id="0" name=""/>
        <dsp:cNvSpPr/>
      </dsp:nvSpPr>
      <dsp:spPr>
        <a:xfrm>
          <a:off x="0" y="3883860"/>
          <a:ext cx="11712574" cy="670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87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400" kern="1200"/>
            <a:t>개별 변수의 분포</a:t>
          </a:r>
          <a:r>
            <a:rPr lang="en-US" sz="1400" kern="1200"/>
            <a:t>, </a:t>
          </a:r>
          <a:r>
            <a:rPr lang="ko-KR" sz="1400" kern="1200"/>
            <a:t>추세 및 주기성</a:t>
          </a:r>
          <a:r>
            <a:rPr lang="en-US" sz="1400" kern="1200"/>
            <a:t>(</a:t>
          </a:r>
          <a:r>
            <a:rPr lang="ko-KR" sz="1400" kern="1200"/>
            <a:t>시계열</a:t>
          </a:r>
          <a:r>
            <a:rPr lang="en-US" sz="1400" kern="1200"/>
            <a:t>), </a:t>
          </a:r>
          <a:r>
            <a:rPr lang="ko-KR" sz="1400" kern="1200"/>
            <a:t>특이사항 등을 관찰하며 평균</a:t>
          </a:r>
          <a:r>
            <a:rPr lang="en-US" sz="1400" kern="1200"/>
            <a:t>, </a:t>
          </a:r>
          <a:r>
            <a:rPr lang="ko-KR" sz="1400" kern="1200"/>
            <a:t>중앙값</a:t>
          </a:r>
          <a:r>
            <a:rPr lang="en-US" sz="1400" kern="1200"/>
            <a:t>, </a:t>
          </a:r>
          <a:r>
            <a:rPr lang="ko-KR" sz="1400" kern="1200"/>
            <a:t>분산 등 적절한 요약통계로 나타냄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400" kern="1200"/>
            <a:t>시각화를 통해 개별 변수의 분포</a:t>
          </a:r>
          <a:r>
            <a:rPr lang="en-US" sz="1400" kern="1200"/>
            <a:t>, </a:t>
          </a:r>
          <a:r>
            <a:rPr lang="ko-KR" sz="1400" kern="1200"/>
            <a:t>추세 및 주기성</a:t>
          </a:r>
          <a:r>
            <a:rPr lang="en-US" sz="1400" kern="1200"/>
            <a:t>, </a:t>
          </a:r>
          <a:r>
            <a:rPr lang="ko-KR" sz="1400" kern="1200"/>
            <a:t>특이사항 등을 직관적으로 파악</a:t>
          </a:r>
          <a:endParaRPr lang="en-US" sz="1400" kern="1200"/>
        </a:p>
      </dsp:txBody>
      <dsp:txXfrm>
        <a:off x="0" y="3883860"/>
        <a:ext cx="11712574" cy="670680"/>
      </dsp:txXfrm>
    </dsp:sp>
    <dsp:sp modelId="{E4AA91FB-48FC-4394-94FE-6DB60C8F2138}">
      <dsp:nvSpPr>
        <dsp:cNvPr id="0" name=""/>
        <dsp:cNvSpPr/>
      </dsp:nvSpPr>
      <dsp:spPr>
        <a:xfrm>
          <a:off x="0" y="4554540"/>
          <a:ext cx="11712574" cy="5580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kern="1200" dirty="0"/>
            <a:t>④ 변수 간의 관계 분석</a:t>
          </a:r>
          <a:r>
            <a:rPr lang="en-US" sz="1800" b="1" kern="1200" dirty="0"/>
            <a:t>: </a:t>
          </a:r>
          <a:r>
            <a:rPr lang="ko-KR" sz="1800" b="1" kern="1200" dirty="0" err="1"/>
            <a:t>이변량</a:t>
          </a:r>
          <a:r>
            <a:rPr lang="ko-KR" sz="1800" b="1" kern="1200" dirty="0"/>
            <a:t> </a:t>
          </a:r>
          <a:r>
            <a:rPr lang="en-US" sz="1800" b="1" kern="1200" dirty="0"/>
            <a:t>/ </a:t>
          </a:r>
          <a:r>
            <a:rPr lang="ko-KR" sz="1800" b="1" kern="1200" dirty="0" err="1"/>
            <a:t>다변량</a:t>
          </a:r>
          <a:r>
            <a:rPr lang="ko-KR" sz="1800" b="1" kern="1200" dirty="0"/>
            <a:t> 분석 </a:t>
          </a:r>
          <a:r>
            <a:rPr lang="en-US" sz="1800" b="1" kern="1200" dirty="0"/>
            <a:t>(Bivariate / Multivariate Analysis)</a:t>
          </a:r>
        </a:p>
      </dsp:txBody>
      <dsp:txXfrm>
        <a:off x="27244" y="4581784"/>
        <a:ext cx="11658086" cy="503601"/>
      </dsp:txXfrm>
    </dsp:sp>
    <dsp:sp modelId="{27A94A2B-975D-44D2-B709-4F5F41E83486}">
      <dsp:nvSpPr>
        <dsp:cNvPr id="0" name=""/>
        <dsp:cNvSpPr/>
      </dsp:nvSpPr>
      <dsp:spPr>
        <a:xfrm>
          <a:off x="0" y="5112629"/>
          <a:ext cx="11712574" cy="670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87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400" kern="1200"/>
            <a:t>둘 이상의 변수를 범주</a:t>
          </a:r>
          <a:r>
            <a:rPr lang="en-US" sz="1400" kern="1200"/>
            <a:t>(Category)</a:t>
          </a:r>
          <a:r>
            <a:rPr lang="ko-KR" sz="1400" kern="1200"/>
            <a:t>에 따라 그룹화해 변수별 데이터의 분포를 파악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400" kern="1200"/>
            <a:t>둘 이상의 변수 간 교차 상관관계</a:t>
          </a:r>
          <a:r>
            <a:rPr lang="en-US" sz="1400" kern="1200"/>
            <a:t>(Cross-correlation)</a:t>
          </a:r>
          <a:r>
            <a:rPr lang="ko-KR" sz="1400" kern="1200"/>
            <a:t>를 상관계수 등을 통해 확인</a:t>
          </a:r>
          <a:endParaRPr lang="en-US" sz="1400" kern="1200"/>
        </a:p>
      </dsp:txBody>
      <dsp:txXfrm>
        <a:off x="0" y="5112629"/>
        <a:ext cx="11712574" cy="6706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C8E74-08DB-4675-BE6A-200A4D2ECC4D}">
      <dsp:nvSpPr>
        <dsp:cNvPr id="0" name=""/>
        <dsp:cNvSpPr/>
      </dsp:nvSpPr>
      <dsp:spPr>
        <a:xfrm>
          <a:off x="53" y="9032"/>
          <a:ext cx="5106412" cy="518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kern="1200" dirty="0" err="1"/>
            <a:t>일변량</a:t>
          </a:r>
          <a:r>
            <a:rPr lang="ko-KR" sz="1800" b="1" kern="1200" dirty="0"/>
            <a:t> 시각화</a:t>
          </a:r>
          <a:r>
            <a:rPr lang="en-US" sz="1800" b="1" kern="1200" dirty="0"/>
            <a:t>(Uni-variate Graphic)</a:t>
          </a:r>
        </a:p>
      </dsp:txBody>
      <dsp:txXfrm>
        <a:off x="53" y="9032"/>
        <a:ext cx="5106412" cy="518400"/>
      </dsp:txXfrm>
    </dsp:sp>
    <dsp:sp modelId="{5F67842C-7EDD-470E-BB84-FC9455BD2E6C}">
      <dsp:nvSpPr>
        <dsp:cNvPr id="0" name=""/>
        <dsp:cNvSpPr/>
      </dsp:nvSpPr>
      <dsp:spPr>
        <a:xfrm>
          <a:off x="53" y="527432"/>
          <a:ext cx="5106412" cy="365633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800" kern="1200"/>
            <a:t>히스토그램</a:t>
          </a:r>
          <a:r>
            <a:rPr lang="en-US" sz="1800" kern="1200"/>
            <a:t>(Histogram), </a:t>
          </a:r>
          <a:r>
            <a:rPr lang="ko-KR" sz="1800" kern="1200"/>
            <a:t>막대그래프</a:t>
          </a:r>
          <a:r>
            <a:rPr lang="en-US" sz="1800" kern="1200"/>
            <a:t>(Bar Plot) : </a:t>
          </a:r>
          <a:r>
            <a:rPr lang="ko-KR" sz="1800" kern="1200"/>
            <a:t>데이터 분포를 확인하거나 이상치를 파악할 때 주로 사용하며 연속적인 데이터에 사용하면 효과적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Box Plot: </a:t>
          </a:r>
          <a:r>
            <a:rPr lang="ko-KR" sz="1800" kern="1200"/>
            <a:t>이상치</a:t>
          </a:r>
          <a:r>
            <a:rPr lang="en-US" sz="1800" kern="1200"/>
            <a:t>(Outlier)</a:t>
          </a:r>
          <a:r>
            <a:rPr lang="ko-KR" sz="1800" kern="1200"/>
            <a:t>를 파악하거나 데이터의 치우침 정도</a:t>
          </a:r>
          <a:r>
            <a:rPr lang="en-US" sz="1800" kern="1200"/>
            <a:t>(symmetry)</a:t>
          </a:r>
          <a:r>
            <a:rPr lang="ko-KR" sz="1800" kern="1200"/>
            <a:t>를 파악할 때 효과적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QQ-plot: </a:t>
          </a:r>
          <a:r>
            <a:rPr lang="ko-KR" sz="1800" kern="1200"/>
            <a:t>왜도</a:t>
          </a:r>
          <a:r>
            <a:rPr lang="en-US" sz="1800" kern="1200"/>
            <a:t>(Skewness)</a:t>
          </a:r>
          <a:r>
            <a:rPr lang="ko-KR" sz="1800" kern="1200"/>
            <a:t>와 첨도</a:t>
          </a:r>
          <a:r>
            <a:rPr lang="en-US" sz="1800" kern="1200"/>
            <a:t>(Kurtosis)</a:t>
          </a:r>
          <a:r>
            <a:rPr lang="ko-KR" sz="1800" kern="1200"/>
            <a:t>를 파악할 때 주로 사용</a:t>
          </a:r>
          <a:endParaRPr lang="en-US" sz="1800" kern="1200"/>
        </a:p>
      </dsp:txBody>
      <dsp:txXfrm>
        <a:off x="53" y="527432"/>
        <a:ext cx="5106412" cy="3656339"/>
      </dsp:txXfrm>
    </dsp:sp>
    <dsp:sp modelId="{63CC83D6-B8B1-40DC-B64A-F399BAB9C734}">
      <dsp:nvSpPr>
        <dsp:cNvPr id="0" name=""/>
        <dsp:cNvSpPr/>
      </dsp:nvSpPr>
      <dsp:spPr>
        <a:xfrm>
          <a:off x="5821363" y="9032"/>
          <a:ext cx="5106412" cy="518400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kern="1200" dirty="0" err="1"/>
            <a:t>일변량</a:t>
          </a:r>
          <a:r>
            <a:rPr lang="ko-KR" sz="1800" b="1" kern="1200" dirty="0"/>
            <a:t> 비시각화</a:t>
          </a:r>
          <a:r>
            <a:rPr lang="en-US" sz="1800" b="1" kern="1200" dirty="0"/>
            <a:t>(Uni-variate Non-Graphic)</a:t>
          </a:r>
        </a:p>
      </dsp:txBody>
      <dsp:txXfrm>
        <a:off x="5821363" y="9032"/>
        <a:ext cx="5106412" cy="518400"/>
      </dsp:txXfrm>
    </dsp:sp>
    <dsp:sp modelId="{A15A7E0C-4FE4-45B9-9DBF-B26AC26E8C34}">
      <dsp:nvSpPr>
        <dsp:cNvPr id="0" name=""/>
        <dsp:cNvSpPr/>
      </dsp:nvSpPr>
      <dsp:spPr>
        <a:xfrm>
          <a:off x="5821363" y="527432"/>
          <a:ext cx="5106412" cy="3656339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800" kern="1200"/>
            <a:t>통계요약</a:t>
          </a:r>
          <a:r>
            <a:rPr lang="en-US" sz="1800" kern="1200"/>
            <a:t>(Summary Statistics): </a:t>
          </a:r>
          <a:r>
            <a:rPr lang="ko-KR" sz="1800" kern="1200"/>
            <a:t>주로 </a:t>
          </a:r>
          <a:r>
            <a:rPr lang="en-US" sz="1800" kern="1200"/>
            <a:t>Numeric </a:t>
          </a:r>
          <a:r>
            <a:rPr lang="ko-KR" sz="1800" kern="1200"/>
            <a:t>데이터를 분석할 때 사용</a:t>
          </a:r>
          <a:endParaRPr lang="en-US" sz="1800" kern="120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1. Center(Mean, Median, Mod)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2. Spread(Variance, SD, IRQ, Range)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3. Modality(Peak)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4. Shape(Tail. Skewness, Kurtosis)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5. Outliers</a:t>
          </a:r>
        </a:p>
      </dsp:txBody>
      <dsp:txXfrm>
        <a:off x="5821363" y="527432"/>
        <a:ext cx="5106412" cy="36563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6CCBA-6550-4ACF-9D70-57880BE5B222}">
      <dsp:nvSpPr>
        <dsp:cNvPr id="0" name=""/>
        <dsp:cNvSpPr/>
      </dsp:nvSpPr>
      <dsp:spPr>
        <a:xfrm>
          <a:off x="0" y="246325"/>
          <a:ext cx="10927829" cy="1278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21" tIns="291592" rIns="84812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400" kern="1200" dirty="0"/>
            <a:t>상관성</a:t>
          </a:r>
          <a:r>
            <a:rPr lang="en-US" sz="1400" kern="1200" dirty="0"/>
            <a:t>: </a:t>
          </a:r>
          <a:r>
            <a:rPr lang="ko-KR" sz="1400" kern="1200" dirty="0"/>
            <a:t>두 변수의 </a:t>
          </a:r>
          <a:r>
            <a:rPr lang="ko-KR" sz="1400" kern="1200" dirty="0" err="1"/>
            <a:t>공변성</a:t>
          </a:r>
          <a:r>
            <a:rPr lang="en-US" sz="1400" kern="1200" dirty="0"/>
            <a:t>(co-variation)</a:t>
          </a:r>
          <a:r>
            <a:rPr lang="ko-KR" sz="1400" kern="1200" dirty="0"/>
            <a:t>의 정도로서</a:t>
          </a:r>
          <a:r>
            <a:rPr lang="en-US" sz="1400" kern="1200" dirty="0"/>
            <a:t>, </a:t>
          </a:r>
          <a:r>
            <a:rPr lang="ko-KR" sz="1400" kern="1200" dirty="0"/>
            <a:t>한 변수의 변화가 다른 변수의 변화와 어떤 정도로 연관되어 있는지를 양적으로 표현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400" kern="1200"/>
            <a:t>제</a:t>
          </a:r>
          <a:r>
            <a:rPr lang="en-US" sz="1400" kern="1200"/>
            <a:t>3</a:t>
          </a:r>
          <a:r>
            <a:rPr lang="ko-KR" sz="1400" kern="1200"/>
            <a:t> 변수로부터 두 변수가 독립적으로 같은 영향을 받고 있어도 상관성은 높게 나타날 수 있음</a:t>
          </a:r>
          <a:endParaRPr lang="en-US" sz="1400" kern="1200"/>
        </a:p>
      </dsp:txBody>
      <dsp:txXfrm>
        <a:off x="0" y="246325"/>
        <a:ext cx="10927829" cy="1278900"/>
      </dsp:txXfrm>
    </dsp:sp>
    <dsp:sp modelId="{FE74556D-51A6-4553-8957-3786FE88DDB6}">
      <dsp:nvSpPr>
        <dsp:cNvPr id="0" name=""/>
        <dsp:cNvSpPr/>
      </dsp:nvSpPr>
      <dsp:spPr>
        <a:xfrm>
          <a:off x="546391" y="39685"/>
          <a:ext cx="7649480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b="1" kern="1200" dirty="0"/>
            <a:t>두 변수의 상관성</a:t>
          </a:r>
          <a:r>
            <a:rPr lang="en-US" sz="1400" b="1" kern="1200" dirty="0"/>
            <a:t> (correlation) </a:t>
          </a:r>
          <a:r>
            <a:rPr lang="ko-KR" sz="1400" b="1" kern="1200" dirty="0"/>
            <a:t>이 높다고 반드시 영향을 주고받는 관계는 아님</a:t>
          </a:r>
          <a:endParaRPr lang="en-US" sz="1400" b="1" kern="1200" dirty="0"/>
        </a:p>
      </dsp:txBody>
      <dsp:txXfrm>
        <a:off x="566566" y="59860"/>
        <a:ext cx="7609130" cy="372930"/>
      </dsp:txXfrm>
    </dsp:sp>
    <dsp:sp modelId="{4AECFE93-C1DC-4BB1-BFF0-67E0585069A1}">
      <dsp:nvSpPr>
        <dsp:cNvPr id="0" name=""/>
        <dsp:cNvSpPr/>
      </dsp:nvSpPr>
      <dsp:spPr>
        <a:xfrm>
          <a:off x="0" y="1807465"/>
          <a:ext cx="10927829" cy="683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21" tIns="291592" rIns="84812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400" kern="1200"/>
            <a:t>인과성</a:t>
          </a:r>
          <a:r>
            <a:rPr lang="en-US" sz="1400" kern="1200"/>
            <a:t>: </a:t>
          </a:r>
          <a:r>
            <a:rPr lang="ko-KR" sz="1400" kern="1200"/>
            <a:t>한 변수의 변동이 다른 변수 변동의 원인이 되어 두 변수 간 상관성을 나타내는 경우</a:t>
          </a:r>
          <a:endParaRPr lang="en-US" sz="1400" kern="1200"/>
        </a:p>
      </dsp:txBody>
      <dsp:txXfrm>
        <a:off x="0" y="1807465"/>
        <a:ext cx="10927829" cy="683550"/>
      </dsp:txXfrm>
    </dsp:sp>
    <dsp:sp modelId="{5392CB68-8B5B-4DC6-8576-9F1249D3CAFF}">
      <dsp:nvSpPr>
        <dsp:cNvPr id="0" name=""/>
        <dsp:cNvSpPr/>
      </dsp:nvSpPr>
      <dsp:spPr>
        <a:xfrm>
          <a:off x="546391" y="1600825"/>
          <a:ext cx="7649480" cy="41328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b="1" kern="1200" dirty="0"/>
            <a:t>한 변수가 다른 변수에 영향을 주는지 판단은 인과성</a:t>
          </a:r>
          <a:r>
            <a:rPr lang="en-US" sz="1400" b="1" kern="1200" dirty="0"/>
            <a:t>(causality)</a:t>
          </a:r>
          <a:r>
            <a:rPr lang="ko-KR" sz="1400" b="1" kern="1200" dirty="0"/>
            <a:t> 입증 필요</a:t>
          </a:r>
          <a:endParaRPr lang="en-US" sz="1400" b="1" kern="1200" dirty="0"/>
        </a:p>
      </dsp:txBody>
      <dsp:txXfrm>
        <a:off x="566566" y="1621000"/>
        <a:ext cx="7609130" cy="372930"/>
      </dsp:txXfrm>
    </dsp:sp>
    <dsp:sp modelId="{83BF5A73-9DC8-4AD9-BC56-21BFF403D526}">
      <dsp:nvSpPr>
        <dsp:cNvPr id="0" name=""/>
        <dsp:cNvSpPr/>
      </dsp:nvSpPr>
      <dsp:spPr>
        <a:xfrm>
          <a:off x="0" y="2752076"/>
          <a:ext cx="10927829" cy="246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21" tIns="291592" rIns="84812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400" kern="1200"/>
            <a:t>① 공변성</a:t>
          </a:r>
          <a:r>
            <a:rPr lang="en-US" sz="1400" kern="1200"/>
            <a:t>(co-variation): </a:t>
          </a:r>
          <a:r>
            <a:rPr lang="ko-KR" sz="1400" kern="1200"/>
            <a:t>하나의 변수가 변화할 때 다른 변수도 함께 변화하는 경향을 보여야 함</a:t>
          </a:r>
          <a:r>
            <a:rPr lang="en-US" sz="1400" kern="1200"/>
            <a:t>. </a:t>
          </a:r>
          <a:r>
            <a:rPr lang="ko-KR" sz="1400" kern="1200"/>
            <a:t>공변성이 나타나도 여전히 인과관계가 없을 가능성이 있지만</a:t>
          </a:r>
          <a:r>
            <a:rPr lang="en-US" sz="1400" kern="1200"/>
            <a:t>, </a:t>
          </a:r>
          <a:r>
            <a:rPr lang="ko-KR" sz="1400" kern="1200"/>
            <a:t>일단은 인과관계 의심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400" kern="1200"/>
            <a:t>② 선후관계</a:t>
          </a:r>
          <a:r>
            <a:rPr lang="en-US" sz="1400" kern="1200"/>
            <a:t>(time order): </a:t>
          </a:r>
          <a:r>
            <a:rPr lang="ko-KR" sz="1400" kern="1200"/>
            <a:t>시간상으로 하나의 변수가 변화했을 때 다른 하나가 뒤따라 변화하는 관계</a:t>
          </a:r>
          <a:r>
            <a:rPr lang="en-US" sz="1400" kern="1200"/>
            <a:t>. </a:t>
          </a:r>
          <a:r>
            <a:rPr lang="ko-KR" sz="1400" kern="1200"/>
            <a:t>이 경우 먼저 변화한 변수가 인과관계의 원인이 되고</a:t>
          </a:r>
          <a:r>
            <a:rPr lang="en-US" sz="1400" kern="1200"/>
            <a:t>, </a:t>
          </a:r>
          <a:r>
            <a:rPr lang="ko-KR" sz="1400" kern="1200"/>
            <a:t>나중에 변화한 변수가 결과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400" kern="1200"/>
            <a:t>③ 비허위성</a:t>
          </a:r>
          <a:r>
            <a:rPr lang="en-US" sz="1400" kern="1200"/>
            <a:t>(non-spuriousness): </a:t>
          </a:r>
          <a:r>
            <a:rPr lang="ko-KR" sz="1400" kern="1200"/>
            <a:t>공변성과 선후관계와 더불어</a:t>
          </a:r>
          <a:r>
            <a:rPr lang="en-US" sz="1400" kern="1200"/>
            <a:t>, </a:t>
          </a:r>
          <a:r>
            <a:rPr lang="ko-KR" sz="1400" kern="1200"/>
            <a:t>이러한 변화의 양상이 제</a:t>
          </a:r>
          <a:r>
            <a:rPr lang="en-US" sz="1400" kern="1200"/>
            <a:t>3</a:t>
          </a:r>
          <a:r>
            <a:rPr lang="ko-KR" sz="1400" kern="1200"/>
            <a:t>의 다른 변수로는 설명될 수 없어야 함</a:t>
          </a:r>
          <a:r>
            <a:rPr lang="en-US" sz="1400" kern="1200"/>
            <a:t>. </a:t>
          </a:r>
          <a:r>
            <a:rPr lang="ko-KR" sz="1400" kern="1200"/>
            <a:t>즉 다른 외생변수로 인해 이 혼입되어 부지불식간에 거짓 인과관계를 형성했다는 대안적 설명이 불가능해야만 함</a:t>
          </a:r>
          <a:r>
            <a:rPr lang="en-US" sz="1400" kern="1200"/>
            <a:t>.</a:t>
          </a:r>
        </a:p>
      </dsp:txBody>
      <dsp:txXfrm>
        <a:off x="0" y="2752076"/>
        <a:ext cx="10927829" cy="2469600"/>
      </dsp:txXfrm>
    </dsp:sp>
    <dsp:sp modelId="{D9BC6CCB-3068-43B3-9031-073A68DE419F}">
      <dsp:nvSpPr>
        <dsp:cNvPr id="0" name=""/>
        <dsp:cNvSpPr/>
      </dsp:nvSpPr>
      <dsp:spPr>
        <a:xfrm>
          <a:off x="546391" y="2566615"/>
          <a:ext cx="7649480" cy="41328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b="1" kern="1200" dirty="0"/>
            <a:t>변수 간의 인과성 판단을 위한 조건</a:t>
          </a:r>
          <a:endParaRPr lang="en-US" sz="1400" b="1" kern="1200" dirty="0"/>
        </a:p>
      </dsp:txBody>
      <dsp:txXfrm>
        <a:off x="566566" y="2586790"/>
        <a:ext cx="7609130" cy="3729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4801E-5393-4BCB-87A8-63E4C18F500E}">
      <dsp:nvSpPr>
        <dsp:cNvPr id="0" name=""/>
        <dsp:cNvSpPr/>
      </dsp:nvSpPr>
      <dsp:spPr>
        <a:xfrm>
          <a:off x="55" y="248378"/>
          <a:ext cx="5294932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b="1" kern="1200" dirty="0" err="1"/>
            <a:t>다변량</a:t>
          </a:r>
          <a:r>
            <a:rPr lang="ko-KR" sz="1900" b="1" kern="1200" dirty="0"/>
            <a:t> 시각화</a:t>
          </a:r>
          <a:r>
            <a:rPr lang="en-US" sz="1900" b="1" kern="1200" dirty="0"/>
            <a:t>(Multi-variate Graphic)</a:t>
          </a:r>
        </a:p>
      </dsp:txBody>
      <dsp:txXfrm>
        <a:off x="55" y="248378"/>
        <a:ext cx="5294932" cy="547200"/>
      </dsp:txXfrm>
    </dsp:sp>
    <dsp:sp modelId="{337EEDFB-9E5D-41AB-A77A-AD9A7EDC394C}">
      <dsp:nvSpPr>
        <dsp:cNvPr id="0" name=""/>
        <dsp:cNvSpPr/>
      </dsp:nvSpPr>
      <dsp:spPr>
        <a:xfrm>
          <a:off x="55" y="795578"/>
          <a:ext cx="5294932" cy="187757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900" kern="1200"/>
            <a:t>산점도</a:t>
          </a:r>
          <a:r>
            <a:rPr lang="en-US" sz="1900" kern="1200"/>
            <a:t>(Scatter Plot): </a:t>
          </a:r>
          <a:r>
            <a:rPr lang="ko-KR" sz="1900" kern="1200"/>
            <a:t>두 변수가 양적 변수일 때 종속 변수를 </a:t>
          </a:r>
          <a:r>
            <a:rPr lang="en-US" sz="1900" kern="1200"/>
            <a:t>y</a:t>
          </a:r>
          <a:r>
            <a:rPr lang="ko-KR" sz="1900" kern="1200"/>
            <a:t>축에 두고 빈도를 확인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900" kern="1200"/>
            <a:t>범주별 시각화</a:t>
          </a:r>
          <a:r>
            <a:rPr lang="en-US" sz="1900" kern="1200"/>
            <a:t>: </a:t>
          </a:r>
          <a:r>
            <a:rPr lang="ko-KR" sz="1900" kern="1200"/>
            <a:t>범주</a:t>
          </a:r>
          <a:r>
            <a:rPr lang="en-US" sz="1900" kern="1200"/>
            <a:t>(Category)</a:t>
          </a:r>
          <a:r>
            <a:rPr lang="ko-KR" sz="1900" kern="1200"/>
            <a:t>에 따라 일변량 시각화를 적용</a:t>
          </a:r>
          <a:endParaRPr lang="en-US" sz="1900" kern="1200"/>
        </a:p>
      </dsp:txBody>
      <dsp:txXfrm>
        <a:off x="55" y="795578"/>
        <a:ext cx="5294932" cy="1877579"/>
      </dsp:txXfrm>
    </dsp:sp>
    <dsp:sp modelId="{D1E06EE5-3243-4C00-A464-49735A5378F5}">
      <dsp:nvSpPr>
        <dsp:cNvPr id="0" name=""/>
        <dsp:cNvSpPr/>
      </dsp:nvSpPr>
      <dsp:spPr>
        <a:xfrm>
          <a:off x="6036278" y="248378"/>
          <a:ext cx="5294932" cy="547200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b="1" i="0" kern="1200" dirty="0" err="1"/>
            <a:t>다변량</a:t>
          </a:r>
          <a:r>
            <a:rPr lang="ko-KR" sz="1900" b="1" i="0" kern="1200" dirty="0"/>
            <a:t> 비시각화</a:t>
          </a:r>
          <a:r>
            <a:rPr lang="en-US" sz="1900" b="1" i="0" kern="1200" dirty="0"/>
            <a:t>(Multi-variate Non</a:t>
          </a:r>
          <a:r>
            <a:rPr lang="en-US" altLang="ko-KR" sz="1900" b="1" i="0" kern="1200" dirty="0"/>
            <a:t>-</a:t>
          </a:r>
          <a:r>
            <a:rPr lang="en-US" sz="1900" b="1" i="0" kern="1200" dirty="0"/>
            <a:t>Graphic)</a:t>
          </a:r>
        </a:p>
      </dsp:txBody>
      <dsp:txXfrm>
        <a:off x="6036278" y="248378"/>
        <a:ext cx="5294932" cy="547200"/>
      </dsp:txXfrm>
    </dsp:sp>
    <dsp:sp modelId="{EB311BF5-236E-4CC7-B497-711907951C0A}">
      <dsp:nvSpPr>
        <dsp:cNvPr id="0" name=""/>
        <dsp:cNvSpPr/>
      </dsp:nvSpPr>
      <dsp:spPr>
        <a:xfrm>
          <a:off x="6036278" y="795578"/>
          <a:ext cx="5294932" cy="1877579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900" kern="1200" dirty="0" err="1"/>
            <a:t>교차표</a:t>
          </a:r>
          <a:r>
            <a:rPr lang="en-US" sz="1900" kern="1200" dirty="0"/>
            <a:t>(Cross-tabulation): </a:t>
          </a:r>
          <a:r>
            <a:rPr lang="ko-KR" sz="1900" kern="1200" dirty="0"/>
            <a:t>범주형 데이터에 주로 사용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900" kern="1200" dirty="0"/>
            <a:t>상관분석</a:t>
          </a:r>
          <a:r>
            <a:rPr lang="en-US" sz="1900" kern="1200" dirty="0"/>
            <a:t>(Correlation): </a:t>
          </a:r>
          <a:r>
            <a:rPr lang="ko-KR" altLang="en-US" sz="1900" kern="1200" dirty="0"/>
            <a:t>두 </a:t>
          </a:r>
          <a:r>
            <a:rPr lang="ko-KR" altLang="en-US" sz="1900" b="0" i="0" kern="1200" dirty="0"/>
            <a:t>변수 간에 어떤 선형적 관계를 갖고 있는 지를 분석</a:t>
          </a:r>
          <a:endParaRPr lang="en-US" sz="1900" kern="1200" dirty="0"/>
        </a:p>
      </dsp:txBody>
      <dsp:txXfrm>
        <a:off x="6036278" y="795578"/>
        <a:ext cx="5294932" cy="1877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A9527E-6E61-B41C-572E-986905E5CD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881CB8-96C5-E49D-8D6F-6FE5FEF298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D1EB4-42D6-4F5F-A048-0CE2E395887C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1DE063-2ED7-7B92-3C74-730526C48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32ABCD-4DE8-CCD6-6A95-C5F2A67074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E95DD-A939-4F04-ADD2-260BB95DA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2094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D3F5F-379A-42AC-B44E-4DF54B1B0CBC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ADC4F-FA8C-446E-BDE5-B222BC5C82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695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DC4F-FA8C-446E-BDE5-B222BC5C82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20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DC4F-FA8C-446E-BDE5-B222BC5C82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46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472C2-618C-7873-F569-6569B7EC1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CE3517-E4F0-912C-878E-7023C3B5E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5C0F04-4A8B-2083-FD79-68BF57D3D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629D2F-8B3B-4F0B-B083-E63C1A7C3FCA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F4C4C9-62BC-BC56-45B7-1066C4DC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B5FEBB-2A8D-7FE8-D520-0D483CC7E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B7382F-C3E2-4EC6-83EC-26AE07593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285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B251F-9DB5-C6A3-C4BB-BB3953AA0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219649"/>
            <a:ext cx="11711708" cy="620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F30F3B-1958-E777-F5FD-8057FF141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914400"/>
            <a:ext cx="11711708" cy="57239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DC219E-AF21-3724-33A3-F29A84091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727" y="6404267"/>
            <a:ext cx="454891" cy="365125"/>
          </a:xfrm>
          <a:prstGeom prst="rect">
            <a:avLst/>
          </a:prstGeom>
        </p:spPr>
        <p:txBody>
          <a:bodyPr/>
          <a:lstStyle/>
          <a:p>
            <a:fld id="{14B7382F-C3E2-4EC6-83EC-26AE07593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17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CBC5429-C45F-DBB8-70EA-F180F167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0AB85F-AAA6-8408-A403-9BA6AB14B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DD376D-1CFF-B039-19EB-7D11CD540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629D2F-8B3B-4F0B-B083-E63C1A7C3FCA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4ADBC-BA6D-7629-C84F-7BE83E844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BA6E61-DF36-9F94-A166-28DB4A80D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B7382F-C3E2-4EC6-83EC-26AE07593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94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4.wm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09EE67-D7CF-FD3A-C3F4-B40F4E238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4002" y="1318750"/>
            <a:ext cx="9548819" cy="1924665"/>
          </a:xfrm>
          <a:ln w="25400" cap="sq">
            <a:noFill/>
            <a:miter lim="800000"/>
          </a:ln>
        </p:spPr>
        <p:txBody>
          <a:bodyPr vert="horz" wrap="square" lIns="91440" tIns="0" rIns="91440" bIns="45720" rtlCol="0" anchor="t" anchorCtr="0">
            <a:noAutofit/>
          </a:bodyPr>
          <a:lstStyle/>
          <a:p>
            <a:pPr algn="l" latinLnBrk="0">
              <a:lnSpc>
                <a:spcPct val="150000"/>
              </a:lnSpc>
            </a:pPr>
            <a:r>
              <a:rPr lang="ko-KR" altLang="en-US" sz="4000" b="1" kern="1200" dirty="0">
                <a:solidFill>
                  <a:srgbClr val="EBEBEB"/>
                </a:solidFill>
                <a:ea typeface="+mj-ea"/>
                <a:cs typeface="+mj-cs"/>
              </a:rPr>
              <a:t>수리특성을 고려한  </a:t>
            </a:r>
            <a:r>
              <a:rPr lang="ko-KR" altLang="en-US" sz="4000" b="1" kern="1200" dirty="0">
                <a:solidFill>
                  <a:srgbClr val="E97132"/>
                </a:solidFill>
                <a:ea typeface="+mj-ea"/>
                <a:cs typeface="+mj-cs"/>
              </a:rPr>
              <a:t>자료기반 인공지능</a:t>
            </a:r>
            <a:br>
              <a:rPr lang="en-US" altLang="ko-KR" sz="4000" b="1" kern="1200" dirty="0">
                <a:solidFill>
                  <a:srgbClr val="FFFFFF"/>
                </a:solidFill>
                <a:ea typeface="+mj-ea"/>
                <a:cs typeface="+mj-cs"/>
              </a:rPr>
            </a:br>
            <a:r>
              <a:rPr lang="ko-KR" altLang="en-US" sz="4000" b="1" kern="1200" dirty="0" err="1">
                <a:solidFill>
                  <a:srgbClr val="EBEBEB"/>
                </a:solidFill>
                <a:ea typeface="+mj-ea"/>
                <a:cs typeface="+mj-cs"/>
              </a:rPr>
              <a:t>녹조</a:t>
            </a:r>
            <a:r>
              <a:rPr lang="en-US" altLang="ko-KR" sz="4000" b="1" kern="1200" dirty="0">
                <a:solidFill>
                  <a:srgbClr val="EBEBEB"/>
                </a:solidFill>
                <a:ea typeface="+mj-ea"/>
                <a:cs typeface="+mj-cs"/>
              </a:rPr>
              <a:t>·</a:t>
            </a:r>
            <a:r>
              <a:rPr lang="ko-KR" altLang="en-US" sz="4000" b="1" kern="1200" dirty="0">
                <a:solidFill>
                  <a:srgbClr val="EBEBEB"/>
                </a:solidFill>
                <a:ea typeface="+mj-ea"/>
                <a:cs typeface="+mj-cs"/>
              </a:rPr>
              <a:t>수질 예측모형</a:t>
            </a:r>
            <a:r>
              <a:rPr lang="ko-KR" altLang="en-US" sz="4000" b="1" kern="1200" dirty="0">
                <a:solidFill>
                  <a:srgbClr val="E97132"/>
                </a:solidFill>
                <a:ea typeface="+mj-ea"/>
                <a:cs typeface="+mj-cs"/>
              </a:rPr>
              <a:t> 개발 </a:t>
            </a:r>
            <a:r>
              <a:rPr lang="en-US" altLang="ko-KR" sz="4000" b="1" kern="1200" dirty="0">
                <a:solidFill>
                  <a:srgbClr val="E97132"/>
                </a:solidFill>
                <a:ea typeface="+mj-ea"/>
                <a:cs typeface="+mj-cs"/>
              </a:rPr>
              <a:t>– Part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C2B643-2834-0A8B-B013-105D29C6E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9613" y="5208638"/>
            <a:ext cx="3638719" cy="993059"/>
          </a:xfrm>
        </p:spPr>
        <p:txBody>
          <a:bodyPr vert="horz" lIns="91440" tIns="45720" rIns="91440" bIns="45720" rtlCol="0">
            <a:noAutofit/>
          </a:bodyPr>
          <a:lstStyle/>
          <a:p>
            <a:pPr latinLnBrk="0"/>
            <a:r>
              <a:rPr lang="en-US" altLang="ko-KR" sz="2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2024. 4. 9</a:t>
            </a:r>
          </a:p>
          <a:p>
            <a:pPr latinLnBrk="0"/>
            <a:r>
              <a:rPr lang="en-US" altLang="ko-KR" sz="2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 </a:t>
            </a:r>
            <a:r>
              <a:rPr lang="ko-KR" altLang="en-US" sz="2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연구센터  이충성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26755-6825-CB89-8226-055DBFCDB42D}"/>
              </a:ext>
            </a:extLst>
          </p:cNvPr>
          <p:cNvSpPr txBox="1"/>
          <p:nvPr/>
        </p:nvSpPr>
        <p:spPr>
          <a:xfrm>
            <a:off x="1453478" y="895964"/>
            <a:ext cx="4491998" cy="422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500" b="1" dirty="0">
                <a:solidFill>
                  <a:schemeClr val="bg1"/>
                </a:solidFill>
              </a:rPr>
              <a:t>「연구과제 진행상황」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66011D-A4F1-8A94-C453-00F2F8061845}"/>
              </a:ext>
            </a:extLst>
          </p:cNvPr>
          <p:cNvSpPr txBox="1"/>
          <p:nvPr/>
        </p:nvSpPr>
        <p:spPr>
          <a:xfrm rot="16200000">
            <a:off x="-2921553" y="3209710"/>
            <a:ext cx="685800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2024</a:t>
            </a:r>
            <a:r>
              <a:rPr lang="ko-KR" altLang="en-US" sz="2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년 </a:t>
            </a:r>
            <a:r>
              <a:rPr lang="en-US" altLang="ko-KR" sz="2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AI</a:t>
            </a:r>
            <a:r>
              <a:rPr lang="ko-KR" altLang="en-US" sz="2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연구센터 </a:t>
            </a:r>
            <a:r>
              <a:rPr lang="en-US" altLang="ko-KR" sz="2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</a:t>
            </a:r>
            <a:r>
              <a:rPr lang="ko-KR" altLang="en-US" sz="2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차 기술공유 세미나</a:t>
            </a:r>
          </a:p>
        </p:txBody>
      </p:sp>
    </p:spTree>
    <p:extLst>
      <p:ext uri="{BB962C8B-B14F-4D97-AF65-F5344CB8AC3E}">
        <p14:creationId xmlns:p14="http://schemas.microsoft.com/office/powerpoint/2010/main" val="3033808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CA78A-27FF-C363-D234-42CEA1F10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219649"/>
            <a:ext cx="11711708" cy="6208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K-water</a:t>
            </a:r>
            <a:r>
              <a:rPr lang="ko-KR" altLang="en-US"/>
              <a:t>의 녹조</a:t>
            </a:r>
            <a:r>
              <a:rPr lang="en-US" altLang="ko-KR"/>
              <a:t> </a:t>
            </a:r>
            <a:r>
              <a:rPr lang="ko-KR" altLang="en-US"/>
              <a:t>모니터링 및 정보 유통･공유체계</a:t>
            </a:r>
            <a:r>
              <a:rPr lang="en-US" altLang="ko-KR"/>
              <a:t> </a:t>
            </a:r>
            <a:r>
              <a:rPr lang="ko-KR" altLang="en-US"/>
              <a:t>현황</a:t>
            </a:r>
            <a:endParaRPr lang="en-US" altLang="ko-KR"/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6F7789DA-9D8C-64DB-CC7B-3F04AEB70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914400"/>
            <a:ext cx="11711708" cy="5723951"/>
          </a:xfrm>
        </p:spPr>
        <p:txBody>
          <a:bodyPr/>
          <a:lstStyle/>
          <a:p>
            <a:r>
              <a:rPr lang="en-US" altLang="ko-KR" dirty="0"/>
              <a:t>(SURIAN </a:t>
            </a:r>
            <a:r>
              <a:rPr lang="ko-KR" altLang="en-US" dirty="0"/>
              <a:t>댐</a:t>
            </a:r>
            <a:r>
              <a:rPr lang="en-US" altLang="ko-KR" dirty="0"/>
              <a:t>) 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13</a:t>
            </a:r>
            <a:r>
              <a:rPr lang="en-US" altLang="ko-KR" dirty="0"/>
              <a:t>/20</a:t>
            </a:r>
            <a:r>
              <a:rPr lang="ko-KR" altLang="en-US" dirty="0"/>
              <a:t>개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다목적댐</a:t>
            </a:r>
            <a:r>
              <a:rPr lang="en-US" altLang="ko-KR" dirty="0"/>
              <a:t>(</a:t>
            </a:r>
            <a:r>
              <a:rPr lang="ko-KR" altLang="en-US" dirty="0"/>
              <a:t>임하</a:t>
            </a:r>
            <a:r>
              <a:rPr lang="en-US" altLang="ko-KR" dirty="0"/>
              <a:t>‧</a:t>
            </a:r>
            <a:r>
              <a:rPr lang="ko-KR" altLang="en-US" dirty="0"/>
              <a:t>안동</a:t>
            </a:r>
            <a:r>
              <a:rPr lang="en-US" altLang="ko-KR" dirty="0"/>
              <a:t>‧</a:t>
            </a:r>
            <a:r>
              <a:rPr lang="ko-KR" altLang="en-US" dirty="0"/>
              <a:t>합천</a:t>
            </a:r>
            <a:r>
              <a:rPr lang="en-US" altLang="ko-KR" dirty="0"/>
              <a:t>‧</a:t>
            </a:r>
            <a:r>
              <a:rPr lang="ko-KR" altLang="en-US" dirty="0"/>
              <a:t>남강</a:t>
            </a:r>
            <a:r>
              <a:rPr lang="en-US" altLang="ko-KR" dirty="0"/>
              <a:t>‧</a:t>
            </a:r>
            <a:r>
              <a:rPr lang="ko-KR" altLang="en-US" dirty="0"/>
              <a:t>충주</a:t>
            </a:r>
            <a:r>
              <a:rPr lang="en-US" altLang="ko-KR" dirty="0"/>
              <a:t>‧</a:t>
            </a:r>
            <a:r>
              <a:rPr lang="ko-KR" altLang="en-US" dirty="0"/>
              <a:t>횡성</a:t>
            </a:r>
            <a:r>
              <a:rPr lang="en-US" altLang="ko-KR" dirty="0"/>
              <a:t>‧</a:t>
            </a:r>
            <a:r>
              <a:rPr lang="ko-KR" altLang="en-US" dirty="0"/>
              <a:t>용담</a:t>
            </a:r>
            <a:r>
              <a:rPr lang="en-US" altLang="ko-KR" dirty="0"/>
              <a:t>‧</a:t>
            </a:r>
            <a:r>
              <a:rPr lang="ko-KR" altLang="en-US" dirty="0"/>
              <a:t>대청</a:t>
            </a:r>
            <a:r>
              <a:rPr lang="en-US" altLang="ko-KR" dirty="0"/>
              <a:t>‧</a:t>
            </a:r>
            <a:r>
              <a:rPr lang="ko-KR" altLang="en-US" dirty="0"/>
              <a:t>보령</a:t>
            </a:r>
            <a:r>
              <a:rPr lang="en-US" altLang="ko-KR" dirty="0"/>
              <a:t>‧</a:t>
            </a:r>
            <a:r>
              <a:rPr lang="ko-KR" altLang="en-US" dirty="0"/>
              <a:t>부안</a:t>
            </a:r>
            <a:r>
              <a:rPr lang="en-US" altLang="ko-KR" dirty="0"/>
              <a:t>‧</a:t>
            </a:r>
            <a:r>
              <a:rPr lang="ko-KR" altLang="en-US" dirty="0" err="1"/>
              <a:t>주암</a:t>
            </a:r>
            <a:r>
              <a:rPr lang="en-US" altLang="ko-KR" dirty="0"/>
              <a:t>‧</a:t>
            </a:r>
            <a:r>
              <a:rPr lang="ko-KR" altLang="en-US" dirty="0" err="1"/>
              <a:t>보현산</a:t>
            </a:r>
            <a:r>
              <a:rPr lang="en-US" altLang="ko-KR" dirty="0"/>
              <a:t>·</a:t>
            </a:r>
            <a:r>
              <a:rPr lang="ko-KR" altLang="en-US" dirty="0" err="1"/>
              <a:t>섬진강댐</a:t>
            </a:r>
            <a:r>
              <a:rPr lang="en-US" altLang="ko-KR" dirty="0"/>
              <a:t>), 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ko-KR" dirty="0"/>
              <a:t>/14</a:t>
            </a:r>
            <a:r>
              <a:rPr lang="ko-KR" altLang="en-US" dirty="0"/>
              <a:t>개 </a:t>
            </a:r>
            <a:r>
              <a:rPr lang="ko-KR" alt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용수댐</a:t>
            </a:r>
            <a:r>
              <a:rPr lang="en-US" altLang="ko-KR" dirty="0"/>
              <a:t>(</a:t>
            </a:r>
            <a:r>
              <a:rPr lang="ko-KR" altLang="en-US" dirty="0"/>
              <a:t>영천</a:t>
            </a:r>
            <a:r>
              <a:rPr lang="en-US" altLang="ko-KR" dirty="0"/>
              <a:t>‧</a:t>
            </a:r>
            <a:r>
              <a:rPr lang="ko-KR" altLang="en-US" dirty="0" err="1"/>
              <a:t>운문댐</a:t>
            </a:r>
            <a:r>
              <a:rPr lang="en-US" altLang="ko-KR" dirty="0"/>
              <a:t>), 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개 </a:t>
            </a:r>
            <a:r>
              <a:rPr lang="ko-KR" alt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북한강댐</a:t>
            </a:r>
            <a:r>
              <a:rPr lang="en-US" altLang="ko-KR" dirty="0"/>
              <a:t>(</a:t>
            </a:r>
            <a:r>
              <a:rPr lang="ko-KR" altLang="en-US" dirty="0" err="1"/>
              <a:t>의암</a:t>
            </a:r>
            <a:r>
              <a:rPr lang="en-US" altLang="ko-KR" dirty="0"/>
              <a:t>·</a:t>
            </a:r>
            <a:r>
              <a:rPr lang="ko-KR" altLang="en-US" dirty="0"/>
              <a:t>청평</a:t>
            </a:r>
            <a:r>
              <a:rPr lang="en-US" altLang="ko-KR" dirty="0"/>
              <a:t>·</a:t>
            </a:r>
            <a:r>
              <a:rPr lang="ko-KR" altLang="en-US" dirty="0"/>
              <a:t>팔당댐</a:t>
            </a:r>
            <a:r>
              <a:rPr lang="en-US" altLang="ko-KR" dirty="0"/>
              <a:t>) </a:t>
            </a:r>
            <a:r>
              <a:rPr lang="ko-KR" altLang="en-US" dirty="0"/>
              <a:t>구축</a:t>
            </a:r>
            <a:r>
              <a:rPr lang="en-US" altLang="ko-KR" dirty="0"/>
              <a:t>‧</a:t>
            </a:r>
            <a:r>
              <a:rPr lang="ko-KR" altLang="en-US" dirty="0"/>
              <a:t>운영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D82E1D-3F14-7693-53AA-C34FB722D475}"/>
              </a:ext>
            </a:extLst>
          </p:cNvPr>
          <p:cNvSpPr txBox="1"/>
          <p:nvPr/>
        </p:nvSpPr>
        <p:spPr>
          <a:xfrm>
            <a:off x="6836052" y="2333208"/>
            <a:ext cx="4916345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algn="ctr" fontAlgn="base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>
                <a:tab pos="1398270" algn="l"/>
              </a:tabLst>
            </a:pPr>
            <a:r>
              <a:rPr lang="en-US" altLang="ko-KR" b="1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&lt;K-water </a:t>
            </a:r>
            <a:r>
              <a:rPr lang="ko-KR" altLang="en-US" b="1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녹조관련 정보 유통 및 공유체계</a:t>
            </a:r>
            <a:r>
              <a:rPr lang="en-US" altLang="ko-KR" b="1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&gt;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36EE769-3B66-BE34-531B-F5922C0A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38" b="3902"/>
          <a:stretch>
            <a:fillRect/>
          </a:stretch>
        </p:blipFill>
        <p:spPr>
          <a:xfrm>
            <a:off x="55717" y="3164149"/>
            <a:ext cx="6096000" cy="1748917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7D8F1D-3213-BFC1-F90E-51B4C43D9D49}"/>
              </a:ext>
            </a:extLst>
          </p:cNvPr>
          <p:cNvSpPr txBox="1"/>
          <p:nvPr/>
        </p:nvSpPr>
        <p:spPr>
          <a:xfrm>
            <a:off x="933573" y="2681003"/>
            <a:ext cx="4340287" cy="483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98270" algn="l"/>
              </a:tabLst>
            </a:pP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HCI Poppy"/>
                <a:ea typeface="휴먼명조"/>
              </a:rPr>
              <a:t>&lt;K-water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휴먼명조"/>
                <a:ea typeface="휴먼명조"/>
              </a:rPr>
              <a:t>의 </a:t>
            </a:r>
            <a:r>
              <a:rPr lang="ko-KR" altLang="en-US" sz="1800" b="1" kern="0" spc="0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휴먼명조"/>
                <a:ea typeface="휴먼명조"/>
              </a:rPr>
              <a:t>녹조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휴먼명조"/>
                <a:ea typeface="휴먼명조"/>
              </a:rPr>
              <a:t> 관련 데이터관리 현황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휴먼명조"/>
                <a:ea typeface="휴먼명조"/>
              </a:rPr>
              <a:t>&gt;</a:t>
            </a:r>
            <a:endParaRPr lang="ko-KR" altLang="en-US" sz="1050" b="1" kern="0" spc="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함초롬바탕" panose="02030604000101010101" pitchFamily="18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76723F9-0C24-86A8-61EF-E036065A5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684071"/>
              </p:ext>
            </p:extLst>
          </p:nvPr>
        </p:nvGraphicFramePr>
        <p:xfrm>
          <a:off x="6345238" y="2876675"/>
          <a:ext cx="5746016" cy="3836861"/>
        </p:xfrm>
        <a:graphic>
          <a:graphicData uri="http://schemas.openxmlformats.org/drawingml/2006/table">
            <a:tbl>
              <a:tblPr/>
              <a:tblGrid>
                <a:gridCol w="1019264">
                  <a:extLst>
                    <a:ext uri="{9D8B030D-6E8A-4147-A177-3AD203B41FA5}">
                      <a16:colId xmlns:a16="http://schemas.microsoft.com/office/drawing/2014/main" val="2434952690"/>
                    </a:ext>
                  </a:extLst>
                </a:gridCol>
                <a:gridCol w="1575584">
                  <a:extLst>
                    <a:ext uri="{9D8B030D-6E8A-4147-A177-3AD203B41FA5}">
                      <a16:colId xmlns:a16="http://schemas.microsoft.com/office/drawing/2014/main" val="3097027260"/>
                    </a:ext>
                  </a:extLst>
                </a:gridCol>
                <a:gridCol w="1575584">
                  <a:extLst>
                    <a:ext uri="{9D8B030D-6E8A-4147-A177-3AD203B41FA5}">
                      <a16:colId xmlns:a16="http://schemas.microsoft.com/office/drawing/2014/main" val="1359177745"/>
                    </a:ext>
                  </a:extLst>
                </a:gridCol>
                <a:gridCol w="1575584">
                  <a:extLst>
                    <a:ext uri="{9D8B030D-6E8A-4147-A177-3AD203B41FA5}">
                      <a16:colId xmlns:a16="http://schemas.microsoft.com/office/drawing/2014/main" val="213591247"/>
                    </a:ext>
                  </a:extLst>
                </a:gridCol>
              </a:tblGrid>
              <a:tr h="9397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구 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조류경보제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수질예보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취수원 예측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일일수질예측</a:t>
                      </a:r>
                      <a:b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함초롬바탕" panose="02030604000101010101" pitchFamily="18" charset="-127"/>
                        </a:rPr>
                      </a:b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(SURIAN)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485756"/>
                  </a:ext>
                </a:extLst>
              </a:tr>
              <a:tr h="470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한양중고딕"/>
                          <a:ea typeface="한양중고딕"/>
                        </a:rPr>
                        <a:t>제공대상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대국민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사내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지자체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원격제어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232571"/>
                  </a:ext>
                </a:extLst>
              </a:tr>
              <a:tr h="470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한양중고딕"/>
                          <a:ea typeface="한양중고딕"/>
                        </a:rPr>
                        <a:t>제공횟수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회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/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회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/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일일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959776"/>
                  </a:ext>
                </a:extLst>
              </a:tr>
              <a:tr h="4816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한양중고딕"/>
                          <a:ea typeface="한양중고딕"/>
                        </a:rPr>
                        <a:t>지 점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대청댐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남강댐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서화천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팔당호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15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개 댐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4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대강 보 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247053"/>
                  </a:ext>
                </a:extLst>
              </a:tr>
              <a:tr h="8830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한양중고딕"/>
                          <a:ea typeface="한양중고딕"/>
                        </a:rPr>
                        <a:t>주요내용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조류경보제지점 남조류세포수 예보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녹조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이취미 등 맞춤형 수질예측 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일일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(7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일간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수질예측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860648"/>
                  </a:ext>
                </a:extLst>
              </a:tr>
              <a:tr h="5904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한양중고딕"/>
                          <a:ea typeface="한양중고딕"/>
                        </a:rPr>
                        <a:t>공개장소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물환경정보시스템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WQE/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어플리케이션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SURIAN/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주간레포트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263530"/>
                  </a:ext>
                </a:extLst>
              </a:tr>
            </a:tbl>
          </a:graphicData>
        </a:graphic>
      </p:graphicFrame>
      <p:pic>
        <p:nvPicPr>
          <p:cNvPr id="29" name="Picture 6">
            <a:extLst>
              <a:ext uri="{FF2B5EF4-FFF2-40B4-BE49-F238E27FC236}">
                <a16:creationId xmlns:a16="http://schemas.microsoft.com/office/drawing/2014/main" id="{E2DF6281-CCA5-A7F0-3392-4BD9736B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61" y="5049393"/>
            <a:ext cx="2927731" cy="1589532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5EC36C48-FF66-3ED1-A106-CCF5BC72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61" y="5062051"/>
            <a:ext cx="2995930" cy="1581404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282212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D4C486-8886-484C-A2FE-625F5C68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200634"/>
            <a:ext cx="5458838" cy="1325563"/>
          </a:xfrm>
        </p:spPr>
        <p:txBody>
          <a:bodyPr>
            <a:normAutofit/>
          </a:bodyPr>
          <a:lstStyle/>
          <a:p>
            <a:r>
              <a:rPr lang="ko-KR" altLang="en-US"/>
              <a:t>기상청 지상기상관측</a:t>
            </a:r>
            <a:endParaRPr lang="ko-KR" altLang="en-US" dirty="0"/>
          </a:p>
        </p:txBody>
      </p:sp>
      <p:sp>
        <p:nvSpPr>
          <p:cNvPr id="21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AF4865-A4E6-EC40-8A52-59AEFC486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002" y="1186148"/>
            <a:ext cx="6156722" cy="3048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40000"/>
              </a:lnSpc>
            </a:pPr>
            <a:r>
              <a:rPr lang="ko-KR" altLang="en-US" sz="1400" dirty="0"/>
              <a:t>지상기상관측</a:t>
            </a:r>
          </a:p>
          <a:p>
            <a:pPr lvl="1">
              <a:lnSpc>
                <a:spcPct val="140000"/>
              </a:lnSpc>
            </a:pPr>
            <a:r>
              <a:rPr lang="ko-KR" altLang="en-US" sz="1400" dirty="0"/>
              <a:t>지면 부근 및 지상에서의 기상요소와 현상에 대한 관측을 말하며</a:t>
            </a:r>
            <a:r>
              <a:rPr lang="en-US" altLang="ko-KR" sz="1400" dirty="0"/>
              <a:t>(</a:t>
            </a:r>
            <a:r>
              <a:rPr lang="ko-KR" altLang="en-US" sz="1400" dirty="0"/>
              <a:t>관측업무규정 제</a:t>
            </a:r>
            <a:r>
              <a:rPr lang="en-US" altLang="ko-KR" sz="1400" dirty="0"/>
              <a:t>2</a:t>
            </a:r>
            <a:r>
              <a:rPr lang="ko-KR" altLang="en-US" sz="1400" dirty="0"/>
              <a:t>조</a:t>
            </a:r>
            <a:r>
              <a:rPr lang="en-US" altLang="ko-KR" sz="1400" dirty="0"/>
              <a:t>), </a:t>
            </a:r>
            <a:r>
              <a:rPr lang="ko-KR" altLang="en-US" sz="1400" dirty="0" err="1"/>
              <a:t>자연과학적인</a:t>
            </a:r>
            <a:r>
              <a:rPr lang="ko-KR" altLang="en-US" sz="1400" dirty="0"/>
              <a:t> 측정의 한 부분으로 시시각각 변하는 기상현상에 대해 눈</a:t>
            </a:r>
            <a:r>
              <a:rPr lang="en-US" altLang="ko-KR" sz="1400" dirty="0"/>
              <a:t>(</a:t>
            </a:r>
            <a:r>
              <a:rPr lang="ko-KR" altLang="en-US" sz="1400" dirty="0"/>
              <a:t>目</a:t>
            </a:r>
            <a:r>
              <a:rPr lang="en-US" altLang="ko-KR" sz="1400" dirty="0"/>
              <a:t>) </a:t>
            </a:r>
            <a:r>
              <a:rPr lang="ko-KR" altLang="en-US" sz="1400" dirty="0"/>
              <a:t>또는 장비를 사용한 관측</a:t>
            </a:r>
          </a:p>
          <a:p>
            <a:pPr>
              <a:lnSpc>
                <a:spcPct val="140000"/>
              </a:lnSpc>
            </a:pPr>
            <a:r>
              <a:rPr lang="ko-KR" altLang="en-US" sz="1400" dirty="0"/>
              <a:t>종관기상관측</a:t>
            </a:r>
          </a:p>
          <a:p>
            <a:pPr lvl="1">
              <a:lnSpc>
                <a:spcPct val="140000"/>
              </a:lnSpc>
            </a:pPr>
            <a:r>
              <a:rPr lang="ko-KR" altLang="en-US" sz="1400" dirty="0"/>
              <a:t>정해진 시각의 대기 상태를 파악하기 위해 모든 관측소에서 같은 시간에 실시하는 지상관측으로서 시정</a:t>
            </a:r>
            <a:r>
              <a:rPr lang="en-US" altLang="ko-KR" sz="1400" dirty="0"/>
              <a:t>, </a:t>
            </a:r>
            <a:r>
              <a:rPr lang="ko-KR" altLang="en-US" sz="1400" dirty="0"/>
              <a:t>구름</a:t>
            </a:r>
            <a:r>
              <a:rPr lang="en-US" altLang="ko-KR" sz="1400" dirty="0"/>
              <a:t>, </a:t>
            </a:r>
            <a:r>
              <a:rPr lang="ko-KR" altLang="en-US" sz="1400" dirty="0"/>
              <a:t>증발량</a:t>
            </a:r>
            <a:r>
              <a:rPr lang="en-US" altLang="ko-KR" sz="1400" dirty="0"/>
              <a:t>, </a:t>
            </a:r>
            <a:r>
              <a:rPr lang="ko-KR" altLang="en-US" sz="1400" dirty="0"/>
              <a:t>일기현상 등 일부 목측 요소를 제외하고 종관기상관측장비</a:t>
            </a:r>
            <a:r>
              <a:rPr lang="en-US" altLang="ko-KR" sz="1400" dirty="0"/>
              <a:t>(ASOS, Automated Synoptic Observing System)</a:t>
            </a:r>
            <a:r>
              <a:rPr lang="ko-KR" altLang="en-US" sz="1400" dirty="0"/>
              <a:t>를 이용해 자동으로 관측함</a:t>
            </a:r>
          </a:p>
          <a:p>
            <a:pPr marL="914400" lvl="2" indent="0">
              <a:lnSpc>
                <a:spcPct val="140000"/>
              </a:lnSpc>
              <a:buNone/>
            </a:pPr>
            <a:r>
              <a:rPr lang="en-US" altLang="ko-KR" sz="1400" dirty="0"/>
              <a:t>※ </a:t>
            </a:r>
            <a:r>
              <a:rPr lang="ko-KR" altLang="en-US" sz="1400" dirty="0"/>
              <a:t>방재기상관측장비</a:t>
            </a:r>
            <a:r>
              <a:rPr lang="en-US" altLang="ko-KR" sz="1400" dirty="0"/>
              <a:t>(AWS)</a:t>
            </a:r>
            <a:r>
              <a:rPr lang="ko-KR" altLang="en-US" sz="1400" dirty="0"/>
              <a:t>는 기상 예</a:t>
            </a:r>
            <a:r>
              <a:rPr lang="en-US" altLang="ko-KR" sz="1400" dirty="0"/>
              <a:t>‧</a:t>
            </a:r>
            <a:r>
              <a:rPr lang="ko-KR" altLang="en-US" sz="1400" dirty="0"/>
              <a:t>특보 등 방재 목적 관측시스템</a:t>
            </a:r>
          </a:p>
          <a:p>
            <a:pPr>
              <a:lnSpc>
                <a:spcPct val="140000"/>
              </a:lnSpc>
            </a:pPr>
            <a:endParaRPr lang="ko-KR" altLang="en-US" sz="1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48A3ECD-FD7A-6B46-414A-6EBB8E0DC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628686"/>
              </p:ext>
            </p:extLst>
          </p:nvPr>
        </p:nvGraphicFramePr>
        <p:xfrm>
          <a:off x="703182" y="1346789"/>
          <a:ext cx="4777382" cy="3994681"/>
        </p:xfrm>
        <a:graphic>
          <a:graphicData uri="http://schemas.openxmlformats.org/drawingml/2006/table">
            <a:tbl>
              <a:tblPr>
                <a:solidFill>
                  <a:srgbClr val="F2F2F2">
                    <a:alpha val="45098"/>
                  </a:srgbClr>
                </a:solidFill>
              </a:tblPr>
              <a:tblGrid>
                <a:gridCol w="915471">
                  <a:extLst>
                    <a:ext uri="{9D8B030D-6E8A-4147-A177-3AD203B41FA5}">
                      <a16:colId xmlns:a16="http://schemas.microsoft.com/office/drawing/2014/main" val="2901361588"/>
                    </a:ext>
                  </a:extLst>
                </a:gridCol>
                <a:gridCol w="3861911">
                  <a:extLst>
                    <a:ext uri="{9D8B030D-6E8A-4147-A177-3AD203B41FA5}">
                      <a16:colId xmlns:a16="http://schemas.microsoft.com/office/drawing/2014/main" val="1858839398"/>
                    </a:ext>
                  </a:extLst>
                </a:gridCol>
              </a:tblGrid>
              <a:tr h="6041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요 소</a:t>
                      </a:r>
                      <a:endParaRPr lang="ko-KR" altLang="en-US" sz="1300" kern="0" cap="none" spc="0">
                        <a:solidFill>
                          <a:schemeClr val="tx1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8812" marR="68812" marT="97146" marB="190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기온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강수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바람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기압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습도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일사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일조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눈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구름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시정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지면상태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지면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·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초상온도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일기현상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증발량 등</a:t>
                      </a:r>
                      <a:endParaRPr lang="ko-KR" altLang="en-US" sz="13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8812" marR="68812" marT="97146" marB="190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246149"/>
                  </a:ext>
                </a:extLst>
              </a:tr>
              <a:tr h="6041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지점</a:t>
                      </a:r>
                      <a:endParaRPr lang="ko-KR" altLang="en-US" sz="1300" kern="0" cap="none" spc="0">
                        <a:solidFill>
                          <a:schemeClr val="tx1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8812" marR="68812" marT="97146" marB="190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102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지점 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※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기상자료개방포털 제공 기준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(18. 07. 01),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폐쇄 지점 포함으로 현행 지점 수와 차이 있음</a:t>
                      </a:r>
                      <a:endParaRPr lang="ko-KR" altLang="en-US" sz="13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8812" marR="68812" marT="97146" marB="190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67681"/>
                  </a:ext>
                </a:extLst>
              </a:tr>
              <a:tr h="3694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보유기간</a:t>
                      </a:r>
                      <a:endParaRPr lang="ko-KR" altLang="en-US" sz="1300" kern="0" cap="none" spc="0">
                        <a:solidFill>
                          <a:schemeClr val="tx1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8812" marR="68812" marT="97146" marB="190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1904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년 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4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월 ～ 현재 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지점별 상이함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)</a:t>
                      </a:r>
                      <a:endParaRPr lang="ko-KR" altLang="en-US" sz="13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8812" marR="68812" marT="97146" marB="190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480330"/>
                  </a:ext>
                </a:extLst>
              </a:tr>
              <a:tr h="3710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생산주기</a:t>
                      </a:r>
                      <a:endParaRPr lang="ko-KR" altLang="en-US" sz="1300" kern="0" cap="none" spc="0">
                        <a:solidFill>
                          <a:schemeClr val="tx1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8812" marR="68812" marT="97146" marB="190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분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시간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일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월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연 자료</a:t>
                      </a:r>
                      <a:endParaRPr lang="ko-KR" altLang="en-US" sz="13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8812" marR="68812" marT="97146" marB="190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42435"/>
                  </a:ext>
                </a:extLst>
              </a:tr>
              <a:tr h="3710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제공형식</a:t>
                      </a:r>
                      <a:endParaRPr lang="ko-KR" altLang="en-US" sz="1300" kern="0" cap="none" spc="0">
                        <a:solidFill>
                          <a:schemeClr val="tx1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8812" marR="68812" marT="97146" marB="190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CSV, XML(Open API)</a:t>
                      </a:r>
                      <a:endParaRPr lang="en-US" sz="13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8812" marR="68812" marT="97146" marB="190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802523"/>
                  </a:ext>
                </a:extLst>
              </a:tr>
              <a:tr h="837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이용방법</a:t>
                      </a:r>
                      <a:endParaRPr lang="ko-KR" altLang="en-US" sz="1300" kern="0" cap="none" spc="0">
                        <a:solidFill>
                          <a:schemeClr val="tx1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8812" marR="68812" marT="97146" marB="190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CSV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형식은 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EXCEL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프로그램 활용하거나 쉼표를 구분자로 하여 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Text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로 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Read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하여 사용하고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, XML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포맷은 오픈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API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서버를 통해 자료를 제공</a:t>
                      </a:r>
                      <a:endParaRPr lang="ko-KR" altLang="en-US" sz="13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8812" marR="68812" marT="97146" marB="190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44476"/>
                  </a:ext>
                </a:extLst>
              </a:tr>
              <a:tr h="837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cap="none" spc="0">
                          <a:solidFill>
                            <a:schemeClr val="tx1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간행물</a:t>
                      </a:r>
                      <a:endParaRPr lang="ko-KR" altLang="en-US" sz="1300" kern="0" cap="none" spc="0">
                        <a:solidFill>
                          <a:schemeClr val="tx1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8812" marR="68812" marT="97146" marB="190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기상월보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기상연보를 각각 매월 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·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년에 대해 정기적으로 발간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매 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10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년마다 지난 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30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년에 대해 한국기후표</a:t>
                      </a:r>
                      <a:r>
                        <a:rPr lang="en-US" altLang="ko-KR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300" kern="0" cap="none" spc="0">
                          <a:solidFill>
                            <a:schemeClr val="tx1"/>
                          </a:solidFill>
                          <a:effectLst/>
                          <a:latin typeface="한양중고딕"/>
                          <a:ea typeface="한양중고딕"/>
                        </a:rPr>
                        <a:t>한국기후도를 발간</a:t>
                      </a:r>
                      <a:endParaRPr lang="ko-KR" altLang="en-US" sz="1300" kern="0" cap="none" spc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8812" marR="68812" marT="97146" marB="190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8753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4CDABFE-270B-958F-B145-E9D4E304523A}"/>
              </a:ext>
            </a:extLst>
          </p:cNvPr>
          <p:cNvSpPr txBox="1"/>
          <p:nvPr/>
        </p:nvSpPr>
        <p:spPr>
          <a:xfrm>
            <a:off x="1167099" y="791178"/>
            <a:ext cx="3559277" cy="483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&lt;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지상기상관측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(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종관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) 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개요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&gt;</a:t>
            </a:r>
            <a:endParaRPr lang="ko-KR" altLang="en-US" sz="1100" kern="0" spc="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0D3DF5D3-ED42-690F-9E77-3E09257E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000" y="4155922"/>
            <a:ext cx="4336563" cy="22225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B3B259-ADC0-6BF9-B43E-F720A0858C78}"/>
              </a:ext>
            </a:extLst>
          </p:cNvPr>
          <p:cNvSpPr txBox="1"/>
          <p:nvPr/>
        </p:nvSpPr>
        <p:spPr>
          <a:xfrm>
            <a:off x="5788281" y="6351910"/>
            <a:ext cx="6096000" cy="483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&lt;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기상청 </a:t>
            </a:r>
            <a:r>
              <a:rPr lang="ko-KR" altLang="en-US" sz="1800" b="1" kern="0" spc="0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기상자료개방포털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(https://data.kma.go.kr/)&gt;</a:t>
            </a:r>
            <a:endParaRPr lang="ko-KR" altLang="en-US" sz="1100" kern="0" spc="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752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CDEBE1B-3D95-689F-D49A-FD2542A14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516" y="1810621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대상지역 특성에 따른</a:t>
            </a:r>
            <a:b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자료 분류 및 활용도 분석</a:t>
            </a:r>
          </a:p>
        </p:txBody>
      </p:sp>
    </p:spTree>
    <p:extLst>
      <p:ext uri="{BB962C8B-B14F-4D97-AF65-F5344CB8AC3E}">
        <p14:creationId xmlns:p14="http://schemas.microsoft.com/office/powerpoint/2010/main" val="3805771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63B727-D3A0-6DB7-33D5-B914BD85A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ko-KR" altLang="en-US" sz="4000">
                <a:solidFill>
                  <a:srgbClr val="FFFFFF"/>
                </a:solidFill>
              </a:rPr>
              <a:t>팔당댐 조류 발생 특성</a:t>
            </a:r>
          </a:p>
        </p:txBody>
      </p:sp>
      <p:graphicFrame>
        <p:nvGraphicFramePr>
          <p:cNvPr id="23" name="내용 개체 틀 2">
            <a:extLst>
              <a:ext uri="{FF2B5EF4-FFF2-40B4-BE49-F238E27FC236}">
                <a16:creationId xmlns:a16="http://schemas.microsoft.com/office/drawing/2014/main" id="{24FC6BC8-325E-3D9B-77DF-B1EFD32A1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045592"/>
              </p:ext>
            </p:extLst>
          </p:nvPr>
        </p:nvGraphicFramePr>
        <p:xfrm>
          <a:off x="4271140" y="226141"/>
          <a:ext cx="7448909" cy="6430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790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AD9E2-D82A-A436-E90B-85CE111DE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팔당댐 조류 발생 특성</a:t>
            </a: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F9CBA397-446A-A2E5-5A78-C5BD9C523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870" y="2038340"/>
            <a:ext cx="7987071" cy="35810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42ED58-3D50-EEA0-BF7C-7BEBA8E9DB69}"/>
              </a:ext>
            </a:extLst>
          </p:cNvPr>
          <p:cNvSpPr txBox="1"/>
          <p:nvPr/>
        </p:nvSpPr>
        <p:spPr>
          <a:xfrm>
            <a:off x="1687869" y="5618363"/>
            <a:ext cx="7987071" cy="877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* 명칭변경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(2020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) 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강천 → 이천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※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출처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: 2022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조류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(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녹조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발생과 대응 연차보고서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환경부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, 2023.6)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51C58-627F-D95D-9CCE-93A1DC007CEC}"/>
              </a:ext>
            </a:extLst>
          </p:cNvPr>
          <p:cNvSpPr txBox="1"/>
          <p:nvPr/>
        </p:nvSpPr>
        <p:spPr>
          <a:xfrm>
            <a:off x="2633404" y="1238616"/>
            <a:ext cx="6096000" cy="716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&lt;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한강 수계 최근 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5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년간 조류경보 발령일수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&gt;</a:t>
            </a:r>
            <a:endParaRPr lang="ko-KR" altLang="en-US" sz="1100" kern="0" spc="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(</a:t>
            </a:r>
            <a:r>
              <a:rPr lang="ko-KR" altLang="en-US" sz="1600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단위</a:t>
            </a:r>
            <a:r>
              <a:rPr lang="en-US" altLang="ko-KR" sz="1600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: </a:t>
            </a:r>
            <a:r>
              <a:rPr lang="ko-KR" altLang="en-US" sz="1600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일</a:t>
            </a:r>
            <a:r>
              <a:rPr lang="en-US" altLang="ko-KR" sz="1600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)</a:t>
            </a:r>
            <a:endParaRPr lang="ko-KR" altLang="en-US" sz="1100" kern="0" spc="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7506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3C026E-0732-E7B7-913D-3B0E6E5C5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ko-KR" altLang="en-US" sz="4000">
                <a:solidFill>
                  <a:srgbClr val="FFFFFF"/>
                </a:solidFill>
              </a:rPr>
              <a:t>대청댐 조류 발생 특성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57526FE9-5F30-960D-17E5-16411F3C73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207948"/>
              </p:ext>
            </p:extLst>
          </p:nvPr>
        </p:nvGraphicFramePr>
        <p:xfrm>
          <a:off x="4288221" y="196645"/>
          <a:ext cx="7726797" cy="6528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3416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C958D-5420-7518-7E09-410EEB10E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219649"/>
            <a:ext cx="11711708" cy="620857"/>
          </a:xfrm>
        </p:spPr>
        <p:txBody>
          <a:bodyPr>
            <a:normAutofit/>
          </a:bodyPr>
          <a:lstStyle/>
          <a:p>
            <a:r>
              <a:rPr lang="ko-KR" altLang="en-US" dirty="0"/>
              <a:t>대청댐 조류 발생 특성</a:t>
            </a: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97DFFBD9-F02C-F5A1-76EB-7E594894C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20" y="1823667"/>
            <a:ext cx="8497976" cy="404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4CDE30-B163-CDDD-16D4-E2CCACC1BAE5}"/>
              </a:ext>
            </a:extLst>
          </p:cNvPr>
          <p:cNvSpPr txBox="1"/>
          <p:nvPr/>
        </p:nvSpPr>
        <p:spPr>
          <a:xfrm>
            <a:off x="2212258" y="993056"/>
            <a:ext cx="6096000" cy="716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&lt;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금강 수계 최근 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5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년간 조류경보 발령일수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&gt;</a:t>
            </a:r>
            <a:endParaRPr lang="ko-KR" altLang="en-US" sz="1100" kern="0" spc="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(</a:t>
            </a:r>
            <a:r>
              <a:rPr lang="ko-KR" altLang="en-US" sz="1600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단위</a:t>
            </a:r>
            <a:r>
              <a:rPr lang="en-US" altLang="ko-KR" sz="1600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: </a:t>
            </a:r>
            <a:r>
              <a:rPr lang="ko-KR" altLang="en-US" sz="1600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일</a:t>
            </a:r>
            <a:r>
              <a:rPr lang="en-US" altLang="ko-KR" sz="1600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)</a:t>
            </a:r>
            <a:endParaRPr lang="ko-KR" altLang="en-US" sz="1100" kern="0" spc="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B83EF-6526-B444-B96D-2A5C394603DE}"/>
              </a:ext>
            </a:extLst>
          </p:cNvPr>
          <p:cNvSpPr txBox="1"/>
          <p:nvPr/>
        </p:nvSpPr>
        <p:spPr>
          <a:xfrm>
            <a:off x="1492864" y="5864944"/>
            <a:ext cx="7534787" cy="483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※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출처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 : 2022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조류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녹조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)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발생과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대응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연차보고서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환경부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, 2023.6)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한양중고딕"/>
            </a:endParaRPr>
          </a:p>
        </p:txBody>
      </p:sp>
    </p:spTree>
    <p:extLst>
      <p:ext uri="{BB962C8B-B14F-4D97-AF65-F5344CB8AC3E}">
        <p14:creationId xmlns:p14="http://schemas.microsoft.com/office/powerpoint/2010/main" val="2201774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9BB3A0-A4A7-59E6-5EA9-D8B54A83E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ko-KR" altLang="en-US" sz="4000">
                <a:solidFill>
                  <a:srgbClr val="FFFFFF"/>
                </a:solidFill>
              </a:rPr>
              <a:t>남강댐 조류 발생 특성</a:t>
            </a:r>
          </a:p>
        </p:txBody>
      </p:sp>
      <p:graphicFrame>
        <p:nvGraphicFramePr>
          <p:cNvPr id="15" name="내용 개체 틀 11">
            <a:extLst>
              <a:ext uri="{FF2B5EF4-FFF2-40B4-BE49-F238E27FC236}">
                <a16:creationId xmlns:a16="http://schemas.microsoft.com/office/drawing/2014/main" id="{7976715C-CD96-4074-F7F9-420532A46A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4227027"/>
              </p:ext>
            </p:extLst>
          </p:nvPr>
        </p:nvGraphicFramePr>
        <p:xfrm>
          <a:off x="4288222" y="255639"/>
          <a:ext cx="7716965" cy="6292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7210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BC709-4DFC-E596-55D2-515C6663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219649"/>
            <a:ext cx="11711708" cy="620857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남강댐</a:t>
            </a:r>
            <a:r>
              <a:rPr lang="ko-KR" altLang="en-US" dirty="0"/>
              <a:t> 조류 발생 특성</a:t>
            </a:r>
          </a:p>
        </p:txBody>
      </p:sp>
      <p:pic>
        <p:nvPicPr>
          <p:cNvPr id="4" name="Picture 18">
            <a:extLst>
              <a:ext uri="{FF2B5EF4-FFF2-40B4-BE49-F238E27FC236}">
                <a16:creationId xmlns:a16="http://schemas.microsoft.com/office/drawing/2014/main" id="{5B2AC808-2F89-798D-9AAD-1FE2A9C0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722" y="1557177"/>
            <a:ext cx="8321369" cy="38163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9B1990-4AD9-B5BB-E4D3-03F8B1F5378B}"/>
              </a:ext>
            </a:extLst>
          </p:cNvPr>
          <p:cNvSpPr txBox="1"/>
          <p:nvPr/>
        </p:nvSpPr>
        <p:spPr>
          <a:xfrm>
            <a:off x="2444954" y="811931"/>
            <a:ext cx="6096000" cy="716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&lt;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낙동강 수계 최근 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5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년간 조류경보 발령일수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&gt;</a:t>
            </a:r>
            <a:endParaRPr lang="ko-KR" altLang="en-US" sz="1100" kern="0" spc="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(</a:t>
            </a:r>
            <a:r>
              <a:rPr lang="ko-KR" altLang="en-US" sz="1600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단위</a:t>
            </a:r>
            <a:r>
              <a:rPr lang="en-US" altLang="ko-KR" sz="1600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: </a:t>
            </a:r>
            <a:r>
              <a:rPr lang="ko-KR" altLang="en-US" sz="1600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일</a:t>
            </a:r>
            <a:r>
              <a:rPr lang="en-US" altLang="ko-KR" sz="1600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)</a:t>
            </a:r>
            <a:endParaRPr lang="ko-KR" altLang="en-US" sz="1100" kern="0" spc="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7803B-F29E-AD6F-BC21-DA41F0CAD670}"/>
              </a:ext>
            </a:extLst>
          </p:cNvPr>
          <p:cNvSpPr txBox="1"/>
          <p:nvPr/>
        </p:nvSpPr>
        <p:spPr>
          <a:xfrm>
            <a:off x="1520722" y="5332723"/>
            <a:ext cx="7944465" cy="1293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*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물금･매리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 지점은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2020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월부터 시범운영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* 명칭변경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(2020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) 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칠곡 →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해평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창녕함안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 → 칠서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※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출처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: 2022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조류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(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녹조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발생과 대응 연차보고서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환경부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, 2023.6)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813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3988F1-968A-1C0E-DCBF-E18E79E5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ko-KR" altLang="en-US" sz="5400" dirty="0" err="1"/>
              <a:t>녹조</a:t>
            </a:r>
            <a:r>
              <a:rPr lang="ko-KR" altLang="en-US" sz="5400" dirty="0"/>
              <a:t> 예측을 위한</a:t>
            </a:r>
            <a:br>
              <a:rPr lang="en-US" altLang="ko-KR" sz="5400" dirty="0"/>
            </a:br>
            <a:r>
              <a:rPr lang="ko-KR" altLang="en-US" sz="5400" dirty="0"/>
              <a:t>자료 분류 및 활용도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37C8958-7DFA-9A0D-B4BE-16739121B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8" r="40783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C6153E-8116-DFB9-180D-E7D943B64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368" y="2706624"/>
            <a:ext cx="7620000" cy="393015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ko-KR" sz="1800" dirty="0"/>
              <a:t>(</a:t>
            </a:r>
            <a:r>
              <a:rPr lang="ko-KR" altLang="en-US" sz="1800" dirty="0"/>
              <a:t>대상변수</a:t>
            </a:r>
            <a:r>
              <a:rPr lang="en-US" altLang="ko-KR" sz="1800" dirty="0"/>
              <a:t>) AI</a:t>
            </a:r>
            <a:r>
              <a:rPr lang="ko-KR" altLang="en-US" sz="1800" dirty="0"/>
              <a:t>모형 기반 </a:t>
            </a:r>
            <a:r>
              <a:rPr lang="ko-KR" altLang="en-US" sz="1800" dirty="0" err="1"/>
              <a:t>녹조</a:t>
            </a:r>
            <a:r>
              <a:rPr lang="ko-KR" altLang="en-US" sz="1800" dirty="0"/>
              <a:t> 예측을 위해 물리적 </a:t>
            </a:r>
            <a:r>
              <a:rPr lang="ko-KR" altLang="en-US" sz="1800" dirty="0" err="1"/>
              <a:t>기작</a:t>
            </a:r>
            <a:r>
              <a:rPr lang="en-US" altLang="ko-KR" sz="1800" dirty="0"/>
              <a:t>(</a:t>
            </a:r>
            <a:r>
              <a:rPr lang="ko-KR" altLang="en-US" sz="1800" dirty="0"/>
              <a:t>수치모형 매개변수 참조</a:t>
            </a:r>
            <a:r>
              <a:rPr lang="en-US" altLang="ko-KR" sz="1800" dirty="0"/>
              <a:t>) </a:t>
            </a:r>
            <a:r>
              <a:rPr lang="ko-KR" altLang="en-US" sz="1800" dirty="0"/>
              <a:t>등 </a:t>
            </a:r>
            <a:r>
              <a:rPr lang="ko-KR" altLang="en-US" sz="1800" dirty="0" err="1"/>
              <a:t>남조류</a:t>
            </a:r>
            <a:r>
              <a:rPr lang="ko-KR" altLang="en-US" sz="1800" dirty="0"/>
              <a:t> 생장과 관련한 다양한 변수 고려</a:t>
            </a:r>
          </a:p>
          <a:p>
            <a:pPr lvl="1">
              <a:lnSpc>
                <a:spcPct val="140000"/>
              </a:lnSpc>
            </a:pPr>
            <a:r>
              <a:rPr lang="ko-KR" altLang="en-US" sz="1800" dirty="0"/>
              <a:t>물리적 변수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녹조</a:t>
            </a:r>
            <a:r>
              <a:rPr lang="ko-KR" altLang="en-US" sz="1800" dirty="0"/>
              <a:t> 및 </a:t>
            </a:r>
            <a:r>
              <a:rPr lang="ko-KR" altLang="en-US" sz="1800" dirty="0" err="1"/>
              <a:t>맛･냄새</a:t>
            </a:r>
            <a:r>
              <a:rPr lang="ko-KR" altLang="en-US" sz="1800" dirty="0"/>
              <a:t> 물질의 자체적 물성과 지형</a:t>
            </a:r>
            <a:r>
              <a:rPr lang="en-US" altLang="ko-KR" sz="1800" dirty="0"/>
              <a:t>, </a:t>
            </a:r>
            <a:r>
              <a:rPr lang="ko-KR" altLang="en-US" sz="1800" dirty="0"/>
              <a:t>유속</a:t>
            </a:r>
            <a:r>
              <a:rPr lang="en-US" altLang="ko-KR" sz="1800" dirty="0"/>
              <a:t>(</a:t>
            </a:r>
            <a:r>
              <a:rPr lang="ko-KR" altLang="en-US" sz="1800" dirty="0"/>
              <a:t>체류시간</a:t>
            </a:r>
            <a:r>
              <a:rPr lang="en-US" altLang="ko-KR" sz="1800" dirty="0"/>
              <a:t>), </a:t>
            </a:r>
            <a:r>
              <a:rPr lang="ko-KR" altLang="en-US" sz="1800" dirty="0"/>
              <a:t>기상</a:t>
            </a:r>
            <a:r>
              <a:rPr lang="en-US" altLang="ko-KR" sz="1800" dirty="0"/>
              <a:t>(</a:t>
            </a:r>
            <a:r>
              <a:rPr lang="ko-KR" altLang="en-US" sz="1800" dirty="0"/>
              <a:t>기온</a:t>
            </a:r>
            <a:r>
              <a:rPr lang="en-US" altLang="ko-KR" sz="1800" dirty="0"/>
              <a:t>, </a:t>
            </a:r>
            <a:r>
              <a:rPr lang="ko-KR" altLang="en-US" sz="1800" dirty="0"/>
              <a:t>수온</a:t>
            </a:r>
            <a:r>
              <a:rPr lang="en-US" altLang="ko-KR" sz="1800" dirty="0"/>
              <a:t>, </a:t>
            </a:r>
            <a:r>
              <a:rPr lang="ko-KR" altLang="en-US" sz="1800" dirty="0"/>
              <a:t>강우량 등</a:t>
            </a:r>
            <a:r>
              <a:rPr lang="en-US" altLang="ko-KR" sz="1800" dirty="0"/>
              <a:t>) </a:t>
            </a:r>
            <a:r>
              <a:rPr lang="ko-KR" altLang="en-US" sz="1800" dirty="0"/>
              <a:t>등</a:t>
            </a:r>
          </a:p>
          <a:p>
            <a:pPr lvl="1">
              <a:lnSpc>
                <a:spcPct val="140000"/>
              </a:lnSpc>
            </a:pPr>
            <a:r>
              <a:rPr lang="ko-KR" altLang="en-US" sz="1800" dirty="0"/>
              <a:t>화학적 변수</a:t>
            </a:r>
            <a:r>
              <a:rPr lang="en-US" altLang="ko-KR" sz="1800" dirty="0"/>
              <a:t>: TOC, TP, TN, DO, </a:t>
            </a:r>
            <a:r>
              <a:rPr lang="ko-KR" altLang="en-US" sz="1800" dirty="0" err="1"/>
              <a:t>영양염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용출율</a:t>
            </a:r>
            <a:r>
              <a:rPr lang="en-US" altLang="ko-KR" sz="1800" dirty="0"/>
              <a:t>(NH3-N, PO4-P) </a:t>
            </a:r>
            <a:r>
              <a:rPr lang="ko-KR" altLang="en-US" sz="1800" dirty="0"/>
              <a:t>등</a:t>
            </a:r>
          </a:p>
          <a:p>
            <a:pPr lvl="1">
              <a:lnSpc>
                <a:spcPct val="140000"/>
              </a:lnSpc>
            </a:pPr>
            <a:r>
              <a:rPr lang="ko-KR" altLang="en-US" sz="1800" dirty="0"/>
              <a:t>광학적 변수</a:t>
            </a:r>
            <a:r>
              <a:rPr lang="en-US" altLang="ko-KR" sz="1800" dirty="0"/>
              <a:t>: </a:t>
            </a:r>
            <a:r>
              <a:rPr lang="ko-KR" altLang="en-US" sz="1800" dirty="0"/>
              <a:t>일사량</a:t>
            </a:r>
            <a:r>
              <a:rPr lang="en-US" altLang="ko-KR" sz="1800" dirty="0"/>
              <a:t>, </a:t>
            </a:r>
            <a:r>
              <a:rPr lang="ko-KR" altLang="en-US" sz="1800" dirty="0"/>
              <a:t>일조시간</a:t>
            </a:r>
            <a:r>
              <a:rPr lang="en-US" altLang="ko-KR" sz="1800" dirty="0"/>
              <a:t>(</a:t>
            </a:r>
            <a:r>
              <a:rPr lang="ko-KR" altLang="en-US" sz="1800" dirty="0"/>
              <a:t>운량</a:t>
            </a:r>
            <a:r>
              <a:rPr lang="en-US" altLang="ko-KR" sz="1800" dirty="0"/>
              <a:t>), </a:t>
            </a:r>
            <a:r>
              <a:rPr lang="ko-KR" altLang="en-US" sz="1800" dirty="0"/>
              <a:t>탁도</a:t>
            </a:r>
            <a:r>
              <a:rPr lang="en-US" altLang="ko-KR" sz="1800" dirty="0"/>
              <a:t>(</a:t>
            </a:r>
            <a:r>
              <a:rPr lang="ko-KR" altLang="en-US" sz="1800" dirty="0"/>
              <a:t>투명도</a:t>
            </a:r>
            <a:r>
              <a:rPr lang="en-US" altLang="ko-KR" sz="1800" dirty="0"/>
              <a:t>), SS </a:t>
            </a:r>
            <a:r>
              <a:rPr lang="ko-KR" altLang="en-US" sz="1800" dirty="0"/>
              <a:t>등</a:t>
            </a:r>
          </a:p>
          <a:p>
            <a:pPr lvl="1">
              <a:lnSpc>
                <a:spcPct val="140000"/>
              </a:lnSpc>
            </a:pPr>
            <a:r>
              <a:rPr lang="ko-KR" altLang="en-US" sz="1800" dirty="0"/>
              <a:t>파생 및 </a:t>
            </a:r>
            <a:r>
              <a:rPr lang="en-US" altLang="ko-KR" sz="1800" dirty="0"/>
              <a:t>2</a:t>
            </a:r>
            <a:r>
              <a:rPr lang="ko-KR" altLang="en-US" sz="1800" dirty="0" err="1"/>
              <a:t>차변수</a:t>
            </a:r>
            <a:r>
              <a:rPr lang="en-US" altLang="ko-KR" sz="1800" dirty="0"/>
              <a:t>: </a:t>
            </a:r>
            <a:r>
              <a:rPr lang="ko-KR" altLang="en-US" sz="1800" dirty="0"/>
              <a:t>체류시간에 기반한 조류의 </a:t>
            </a:r>
            <a:r>
              <a:rPr lang="en-US" altLang="ko-KR" sz="1800" dirty="0"/>
              <a:t>Mixing </a:t>
            </a:r>
            <a:r>
              <a:rPr lang="ko-KR" altLang="en-US" sz="1800" dirty="0"/>
              <a:t>정도</a:t>
            </a:r>
            <a:r>
              <a:rPr lang="en-US" altLang="ko-KR" sz="1800" dirty="0"/>
              <a:t>, </a:t>
            </a:r>
            <a:r>
              <a:rPr lang="ko-KR" altLang="en-US" sz="1800" dirty="0"/>
              <a:t>부정기적 또는 정기적으로 취득가능한 원격탐사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드론</a:t>
            </a:r>
            <a:r>
              <a:rPr lang="en-US" altLang="ko-KR" sz="1800" dirty="0"/>
              <a:t>, </a:t>
            </a:r>
            <a:r>
              <a:rPr lang="ko-KR" altLang="en-US" sz="1800" dirty="0"/>
              <a:t>위성</a:t>
            </a:r>
            <a:r>
              <a:rPr lang="en-US" altLang="ko-KR" sz="1800" dirty="0"/>
              <a:t>) </a:t>
            </a:r>
            <a:r>
              <a:rPr lang="ko-KR" altLang="en-US" sz="1800" dirty="0"/>
              <a:t>자료에 의한 수표면 </a:t>
            </a:r>
            <a:r>
              <a:rPr lang="ko-KR" altLang="en-US" sz="1800" dirty="0" err="1"/>
              <a:t>녹조</a:t>
            </a:r>
            <a:r>
              <a:rPr lang="ko-KR" altLang="en-US" sz="1800" dirty="0"/>
              <a:t> 분포</a:t>
            </a:r>
            <a:r>
              <a:rPr lang="en-US" altLang="ko-KR" sz="1800" dirty="0"/>
              <a:t>(</a:t>
            </a:r>
            <a:r>
              <a:rPr lang="ko-KR" altLang="en-US" sz="1800" dirty="0"/>
              <a:t>향후 고려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타과제</a:t>
            </a:r>
            <a:r>
              <a:rPr lang="ko-KR" altLang="en-US" sz="1800" dirty="0"/>
              <a:t> 연계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90347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CDEBE1B-3D95-689F-D49A-FD2542A14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516" y="1810621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물관리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기관별 수리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수질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기상 자료 생산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·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관리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·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공유 서비스 현황 조사</a:t>
            </a:r>
          </a:p>
        </p:txBody>
      </p:sp>
    </p:spTree>
    <p:extLst>
      <p:ext uri="{BB962C8B-B14F-4D97-AF65-F5344CB8AC3E}">
        <p14:creationId xmlns:p14="http://schemas.microsoft.com/office/powerpoint/2010/main" val="985291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8" name="Rectangle 922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3988F1-968A-1C0E-DCBF-E18E79E5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8" y="649580"/>
            <a:ext cx="4267839" cy="1719072"/>
          </a:xfrm>
        </p:spPr>
        <p:txBody>
          <a:bodyPr anchor="b">
            <a:normAutofit/>
          </a:bodyPr>
          <a:lstStyle/>
          <a:p>
            <a:r>
              <a:rPr lang="ko-KR" altLang="en-US" sz="3800" dirty="0" err="1"/>
              <a:t>녹조</a:t>
            </a:r>
            <a:r>
              <a:rPr lang="ko-KR" altLang="en-US" sz="3800" dirty="0"/>
              <a:t> 예측을</a:t>
            </a:r>
            <a:br>
              <a:rPr lang="en-US" altLang="ko-KR" sz="3800" dirty="0"/>
            </a:br>
            <a:r>
              <a:rPr lang="ko-KR" altLang="en-US" sz="3800" dirty="0"/>
              <a:t>위한 자료 분류</a:t>
            </a:r>
            <a:br>
              <a:rPr lang="en-US" altLang="ko-KR" sz="3800" dirty="0"/>
            </a:br>
            <a:r>
              <a:rPr lang="ko-KR" altLang="en-US" sz="3800" dirty="0"/>
              <a:t>및 활용도</a:t>
            </a:r>
          </a:p>
        </p:txBody>
      </p:sp>
      <p:sp>
        <p:nvSpPr>
          <p:cNvPr id="923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C6153E-8116-DFB9-180D-E7D943B64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1" y="2807207"/>
            <a:ext cx="4699818" cy="3573927"/>
          </a:xfrm>
        </p:spPr>
        <p:txBody>
          <a:bodyPr anchor="t">
            <a:normAutofit fontScale="92500"/>
          </a:bodyPr>
          <a:lstStyle/>
          <a:p>
            <a:pPr>
              <a:lnSpc>
                <a:spcPct val="140000"/>
              </a:lnSpc>
            </a:pPr>
            <a:r>
              <a:rPr lang="en-US" altLang="ko-KR" sz="1600" dirty="0"/>
              <a:t>(</a:t>
            </a:r>
            <a:r>
              <a:rPr lang="ko-KR" altLang="en-US" sz="1600" dirty="0" err="1"/>
              <a:t>녹조</a:t>
            </a:r>
            <a:r>
              <a:rPr lang="ko-KR" altLang="en-US" sz="1600" dirty="0"/>
              <a:t> 자료</a:t>
            </a:r>
            <a:r>
              <a:rPr lang="en-US" altLang="ko-KR" sz="1600" dirty="0"/>
              <a:t>) </a:t>
            </a:r>
            <a:r>
              <a:rPr lang="ko-KR" altLang="en-US" sz="1600" dirty="0"/>
              <a:t>조류경보제 측정자료를 </a:t>
            </a:r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환경부 물환경정보시스템 및 </a:t>
            </a:r>
            <a:r>
              <a:rPr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K-water </a:t>
            </a:r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수리안</a:t>
            </a:r>
            <a:r>
              <a:rPr lang="ko-KR" altLang="en-US" sz="1600" dirty="0"/>
              <a:t>을 통해 취득 가능</a:t>
            </a:r>
          </a:p>
          <a:p>
            <a:pPr lvl="1">
              <a:lnSpc>
                <a:spcPct val="140000"/>
              </a:lnSpc>
            </a:pPr>
            <a:r>
              <a:rPr lang="ko-KR" altLang="en-US" sz="1600" dirty="0"/>
              <a:t>측정항목 </a:t>
            </a:r>
            <a:r>
              <a:rPr lang="en-US" altLang="ko-KR" sz="1600" dirty="0"/>
              <a:t>: </a:t>
            </a:r>
            <a:r>
              <a:rPr lang="ko-KR" altLang="en-US" sz="1600" dirty="0"/>
              <a:t>수온</a:t>
            </a:r>
            <a:r>
              <a:rPr lang="en-US" altLang="ko-KR" sz="1600" dirty="0"/>
              <a:t>(</a:t>
            </a:r>
            <a:r>
              <a:rPr lang="ko-KR" altLang="en-US" sz="1600" dirty="0"/>
              <a:t>℃</a:t>
            </a:r>
            <a:r>
              <a:rPr lang="en-US" altLang="ko-KR" sz="1600" dirty="0"/>
              <a:t>), pH, DO(</a:t>
            </a:r>
            <a:r>
              <a:rPr lang="ko-KR" altLang="en-US" sz="1600" dirty="0"/>
              <a:t>㎎</a:t>
            </a:r>
            <a:r>
              <a:rPr lang="en-US" altLang="ko-KR" sz="1600" dirty="0"/>
              <a:t>/L), </a:t>
            </a:r>
            <a:r>
              <a:rPr lang="ko-KR" altLang="en-US" sz="1600" dirty="0" err="1"/>
              <a:t>클로로필</a:t>
            </a:r>
            <a:r>
              <a:rPr lang="en-US" altLang="ko-KR" sz="1600" dirty="0"/>
              <a:t>-a </a:t>
            </a:r>
            <a:r>
              <a:rPr lang="ko-KR" altLang="en-US" sz="1600" dirty="0"/>
              <a:t>평균</a:t>
            </a:r>
            <a:r>
              <a:rPr lang="en-US" altLang="ko-KR" sz="1600" dirty="0"/>
              <a:t>(</a:t>
            </a:r>
            <a:r>
              <a:rPr lang="ko-KR" altLang="en-US" sz="1600" dirty="0"/>
              <a:t>㎎</a:t>
            </a:r>
            <a:r>
              <a:rPr lang="en-US" altLang="ko-KR" sz="1600" dirty="0"/>
              <a:t>/</a:t>
            </a:r>
            <a:r>
              <a:rPr lang="ko-KR" altLang="en-US" sz="1600" dirty="0"/>
              <a:t>㎥</a:t>
            </a:r>
            <a:r>
              <a:rPr lang="en-US" altLang="ko-KR" sz="1600" dirty="0"/>
              <a:t>), </a:t>
            </a:r>
            <a:r>
              <a:rPr lang="ko-KR" altLang="en-US" sz="1600" dirty="0" err="1"/>
              <a:t>클로로필</a:t>
            </a:r>
            <a:r>
              <a:rPr lang="en-US" altLang="ko-KR" sz="1600" dirty="0"/>
              <a:t>-a </a:t>
            </a:r>
            <a:r>
              <a:rPr lang="ko-KR" altLang="en-US" sz="1600" dirty="0"/>
              <a:t>표층</a:t>
            </a:r>
            <a:r>
              <a:rPr lang="en-US" altLang="ko-KR" sz="1600" dirty="0"/>
              <a:t>(</a:t>
            </a:r>
            <a:r>
              <a:rPr lang="ko-KR" altLang="en-US" sz="1600" dirty="0"/>
              <a:t>㎎</a:t>
            </a:r>
            <a:r>
              <a:rPr lang="en-US" altLang="ko-KR" sz="1600" dirty="0"/>
              <a:t>/</a:t>
            </a:r>
            <a:r>
              <a:rPr lang="ko-KR" altLang="en-US" sz="1600" dirty="0"/>
              <a:t>㎥</a:t>
            </a:r>
            <a:r>
              <a:rPr lang="en-US" altLang="ko-KR" sz="1600" dirty="0"/>
              <a:t>), </a:t>
            </a:r>
            <a:r>
              <a:rPr lang="ko-KR" altLang="en-US" sz="1600" dirty="0"/>
              <a:t>투명도</a:t>
            </a:r>
            <a:r>
              <a:rPr lang="en-US" altLang="ko-KR" sz="1600" dirty="0"/>
              <a:t>, </a:t>
            </a:r>
            <a:r>
              <a:rPr lang="ko-KR" altLang="en-US" sz="1600" dirty="0"/>
              <a:t>탁도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남조류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우점종</a:t>
            </a:r>
            <a:r>
              <a:rPr lang="ko-KR" altLang="en-US" sz="1600" dirty="0"/>
              <a:t> 등</a:t>
            </a:r>
          </a:p>
          <a:p>
            <a:pPr lvl="1">
              <a:lnSpc>
                <a:spcPct val="140000"/>
              </a:lnSpc>
            </a:pPr>
            <a:r>
              <a:rPr lang="ko-KR" altLang="en-US" sz="1600" dirty="0"/>
              <a:t>종속변수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남조류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세포수</a:t>
            </a:r>
            <a:r>
              <a:rPr lang="en-US" altLang="ko-KR" sz="1600" dirty="0"/>
              <a:t>(cells/mL), </a:t>
            </a:r>
            <a:r>
              <a:rPr lang="ko-KR" altLang="en-US" sz="1600" dirty="0" err="1"/>
              <a:t>지오스민</a:t>
            </a:r>
            <a:r>
              <a:rPr lang="en-US" altLang="ko-KR" sz="1600" dirty="0"/>
              <a:t>(ng/L), 2-MIB(ng/L)</a:t>
            </a:r>
            <a:endParaRPr lang="ko-KR" altLang="en-US" sz="1600" dirty="0"/>
          </a:p>
          <a:p>
            <a:pPr lvl="1">
              <a:lnSpc>
                <a:spcPct val="140000"/>
              </a:lnSpc>
            </a:pPr>
            <a:r>
              <a:rPr lang="ko-KR" altLang="en-US" sz="1600" dirty="0"/>
              <a:t>조류경보제 자료 현황 </a:t>
            </a:r>
            <a:r>
              <a:rPr lang="en-US" altLang="ko-KR" sz="1600" dirty="0"/>
              <a:t>: </a:t>
            </a:r>
            <a:r>
              <a:rPr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개 지점</a:t>
            </a:r>
            <a:r>
              <a:rPr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, 8</a:t>
            </a:r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개 측정위치에서 </a:t>
            </a:r>
            <a:r>
              <a:rPr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12~24</a:t>
            </a:r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년간의 </a:t>
            </a:r>
            <a:r>
              <a:rPr lang="ko-KR" altLang="en-US" sz="16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남조류</a:t>
            </a:r>
            <a:r>
              <a:rPr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발생 및 관련 자료 확보</a:t>
            </a:r>
            <a:r>
              <a:rPr lang="ko-KR" altLang="en-US" sz="1600" dirty="0"/>
              <a:t> 가능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573AAD-FF99-5E7A-77D9-47936C3D23BD}"/>
              </a:ext>
            </a:extLst>
          </p:cNvPr>
          <p:cNvGrpSpPr/>
          <p:nvPr/>
        </p:nvGrpSpPr>
        <p:grpSpPr>
          <a:xfrm>
            <a:off x="5034116" y="853137"/>
            <a:ext cx="6834058" cy="5346495"/>
            <a:chOff x="4753867" y="1254994"/>
            <a:chExt cx="7207946" cy="5340559"/>
          </a:xfrm>
        </p:grpSpPr>
        <p:pic>
          <p:nvPicPr>
            <p:cNvPr id="9223" name="_x257142624">
              <a:extLst>
                <a:ext uri="{FF2B5EF4-FFF2-40B4-BE49-F238E27FC236}">
                  <a16:creationId xmlns:a16="http://schemas.microsoft.com/office/drawing/2014/main" id="{EBF22581-77B1-3680-9C22-218C4DF8F0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3867" y="1588941"/>
              <a:ext cx="2816972" cy="1649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_x257168184">
              <a:extLst>
                <a:ext uri="{FF2B5EF4-FFF2-40B4-BE49-F238E27FC236}">
                  <a16:creationId xmlns:a16="http://schemas.microsoft.com/office/drawing/2014/main" id="{FAC5E7C5-7283-F42F-D1FC-4B6E31D92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3867" y="3255864"/>
              <a:ext cx="2816972" cy="1609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_x415531944">
              <a:extLst>
                <a:ext uri="{FF2B5EF4-FFF2-40B4-BE49-F238E27FC236}">
                  <a16:creationId xmlns:a16="http://schemas.microsoft.com/office/drawing/2014/main" id="{0A01A61F-3FF3-D950-847D-A1B120D9C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3867" y="4865817"/>
              <a:ext cx="2816972" cy="166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35199DD-9317-56F4-6CC2-F507B7150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1813" y="1254994"/>
              <a:ext cx="7200000" cy="5340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2183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A9056B6-1179-7022-ABC9-BE37A172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1" y="661479"/>
            <a:ext cx="6351990" cy="1624520"/>
          </a:xfrm>
        </p:spPr>
        <p:txBody>
          <a:bodyPr anchor="ctr">
            <a:normAutofit/>
          </a:bodyPr>
          <a:lstStyle/>
          <a:p>
            <a:r>
              <a:rPr lang="ko-KR" altLang="en-US" sz="3700" dirty="0" err="1"/>
              <a:t>녹조</a:t>
            </a:r>
            <a:r>
              <a:rPr lang="ko-KR" altLang="en-US" sz="3700" dirty="0"/>
              <a:t> 예측을 위한</a:t>
            </a:r>
            <a:br>
              <a:rPr lang="en-US" altLang="ko-KR" sz="3700" dirty="0"/>
            </a:br>
            <a:r>
              <a:rPr lang="ko-KR" altLang="en-US" sz="3700" dirty="0"/>
              <a:t>자료 분류 및 활용도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F67648-7730-47F8-32C8-9D398ADBE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79" y="2438400"/>
            <a:ext cx="7186453" cy="4318000"/>
          </a:xfrm>
        </p:spPr>
        <p:txBody>
          <a:bodyPr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ko-KR" sz="1800" dirty="0"/>
              <a:t>(</a:t>
            </a:r>
            <a:r>
              <a:rPr lang="ko-KR" altLang="en-US" sz="1800" b="1" dirty="0"/>
              <a:t>일반수질 자료</a:t>
            </a:r>
            <a:r>
              <a:rPr lang="en-US" altLang="ko-KR" sz="1800" dirty="0"/>
              <a:t>) </a:t>
            </a:r>
            <a:r>
              <a:rPr lang="ko-KR" altLang="en-US" sz="1800" dirty="0"/>
              <a:t>환경부에서 운영하는 </a:t>
            </a:r>
            <a:r>
              <a:rPr lang="ko-KR" altLang="en-US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국가수질측정망</a:t>
            </a:r>
            <a:r>
              <a:rPr lang="en-US" altLang="ko-KR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국가자동측정망</a:t>
            </a:r>
            <a:r>
              <a:rPr lang="ko-KR" altLang="en-US" sz="1800" dirty="0"/>
              <a:t> 등의 일반수질 자료를 환경부 물환경정보시스템에서 취득</a:t>
            </a:r>
          </a:p>
          <a:p>
            <a:pPr lvl="1">
              <a:lnSpc>
                <a:spcPct val="140000"/>
              </a:lnSpc>
            </a:pPr>
            <a:r>
              <a:rPr lang="ko-KR" altLang="en-US" sz="1800" dirty="0"/>
              <a:t>측정항목 </a:t>
            </a:r>
            <a:r>
              <a:rPr lang="en-US" altLang="ko-KR" sz="1800" dirty="0"/>
              <a:t>: BOD(</a:t>
            </a:r>
            <a:r>
              <a:rPr lang="ko-KR" altLang="en-US" sz="1800" dirty="0"/>
              <a:t>㎎</a:t>
            </a:r>
            <a:r>
              <a:rPr lang="en-US" altLang="ko-KR" sz="1800" dirty="0"/>
              <a:t>/L), COD(</a:t>
            </a:r>
            <a:r>
              <a:rPr lang="ko-KR" altLang="en-US" sz="1800" dirty="0"/>
              <a:t>㎎</a:t>
            </a:r>
            <a:r>
              <a:rPr lang="en-US" altLang="ko-KR" sz="1800" dirty="0"/>
              <a:t>/L), TN(</a:t>
            </a:r>
            <a:r>
              <a:rPr lang="ko-KR" altLang="en-US" sz="1800" dirty="0"/>
              <a:t>㎎</a:t>
            </a:r>
            <a:r>
              <a:rPr lang="en-US" altLang="ko-KR" sz="1800" dirty="0"/>
              <a:t>/L), TP(</a:t>
            </a:r>
            <a:r>
              <a:rPr lang="ko-KR" altLang="en-US" sz="1800" dirty="0"/>
              <a:t>㎎</a:t>
            </a:r>
            <a:r>
              <a:rPr lang="en-US" altLang="ko-KR" sz="1800" dirty="0"/>
              <a:t>/L), SS(</a:t>
            </a:r>
            <a:r>
              <a:rPr lang="ko-KR" altLang="en-US" sz="1800" dirty="0"/>
              <a:t>㎎</a:t>
            </a:r>
            <a:r>
              <a:rPr lang="en-US" altLang="ko-KR" sz="1800" dirty="0"/>
              <a:t>/L), Cond(</a:t>
            </a:r>
            <a:r>
              <a:rPr lang="en-US" altLang="ko-KR" sz="1800" dirty="0" err="1"/>
              <a:t>μS</a:t>
            </a:r>
            <a:r>
              <a:rPr lang="en-US" altLang="ko-KR" sz="1800" dirty="0"/>
              <a:t>/</a:t>
            </a:r>
            <a:r>
              <a:rPr lang="ko-KR" altLang="en-US" sz="1800" dirty="0"/>
              <a:t>㎝</a:t>
            </a:r>
            <a:r>
              <a:rPr lang="en-US" altLang="ko-KR" sz="1800" dirty="0"/>
              <a:t>) </a:t>
            </a:r>
            <a:r>
              <a:rPr lang="ko-KR" altLang="en-US" sz="1800" dirty="0"/>
              <a:t>등</a:t>
            </a:r>
          </a:p>
          <a:p>
            <a:pPr>
              <a:lnSpc>
                <a:spcPct val="140000"/>
              </a:lnSpc>
            </a:pPr>
            <a:r>
              <a:rPr lang="en-US" altLang="ko-KR" sz="1800" dirty="0"/>
              <a:t>(</a:t>
            </a:r>
            <a:r>
              <a:rPr lang="ko-KR" altLang="en-US" sz="1800" b="1" dirty="0" err="1"/>
              <a:t>수리･수문</a:t>
            </a:r>
            <a:r>
              <a:rPr lang="ko-KR" altLang="en-US" sz="1800" b="1" dirty="0"/>
              <a:t> 자료</a:t>
            </a:r>
            <a:r>
              <a:rPr lang="en-US" altLang="ko-KR" sz="1800" dirty="0"/>
              <a:t>) K-water </a:t>
            </a:r>
            <a:r>
              <a:rPr lang="ko-KR" altLang="en-US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운영통합정보시스템</a:t>
            </a:r>
            <a:r>
              <a:rPr lang="en-US" altLang="ko-KR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(WRO) </a:t>
            </a:r>
            <a:r>
              <a:rPr lang="ko-KR" altLang="en-US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및 실시간수자원정보시스템</a:t>
            </a:r>
            <a:r>
              <a:rPr lang="en-US" altLang="ko-KR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(HDAPS)</a:t>
            </a:r>
            <a:r>
              <a:rPr lang="ko-KR" altLang="en-US" sz="1800" dirty="0"/>
              <a:t>에서 댐 운영 관련 </a:t>
            </a:r>
            <a:r>
              <a:rPr lang="ko-KR" altLang="en-US" sz="1800" dirty="0" err="1"/>
              <a:t>수리･수문</a:t>
            </a:r>
            <a:r>
              <a:rPr lang="ko-KR" altLang="en-US" sz="1800" dirty="0"/>
              <a:t> 자료 취득</a:t>
            </a:r>
          </a:p>
          <a:p>
            <a:pPr lvl="1">
              <a:lnSpc>
                <a:spcPct val="140000"/>
              </a:lnSpc>
            </a:pPr>
            <a:r>
              <a:rPr lang="ko-KR" altLang="en-US" sz="1800" dirty="0"/>
              <a:t>측정항목 </a:t>
            </a:r>
            <a:r>
              <a:rPr lang="en-US" altLang="ko-KR" sz="1800" dirty="0"/>
              <a:t>: </a:t>
            </a:r>
            <a:r>
              <a:rPr lang="ko-KR" altLang="en-US" sz="1800" dirty="0"/>
              <a:t>유입량</a:t>
            </a:r>
            <a:r>
              <a:rPr lang="en-US" altLang="ko-KR" sz="1800" dirty="0"/>
              <a:t>(</a:t>
            </a:r>
            <a:r>
              <a:rPr lang="ko-KR" altLang="en-US" sz="1800" dirty="0"/>
              <a:t>㎥</a:t>
            </a:r>
            <a:r>
              <a:rPr lang="en-US" altLang="ko-KR" sz="1800" dirty="0"/>
              <a:t>/s), </a:t>
            </a:r>
            <a:r>
              <a:rPr lang="ko-KR" altLang="en-US" sz="1800" dirty="0" err="1"/>
              <a:t>최대유입량</a:t>
            </a:r>
            <a:r>
              <a:rPr lang="en-US" altLang="ko-KR" sz="1800" dirty="0"/>
              <a:t>(</a:t>
            </a:r>
            <a:r>
              <a:rPr lang="ko-KR" altLang="en-US" sz="1800" dirty="0"/>
              <a:t>㎥</a:t>
            </a:r>
            <a:r>
              <a:rPr lang="en-US" altLang="ko-KR" sz="1800" dirty="0"/>
              <a:t>/s), </a:t>
            </a:r>
            <a:r>
              <a:rPr lang="ko-KR" altLang="en-US" sz="1800" dirty="0" err="1"/>
              <a:t>방류량</a:t>
            </a:r>
            <a:r>
              <a:rPr lang="en-US" altLang="ko-KR" sz="1800" dirty="0"/>
              <a:t>(</a:t>
            </a:r>
            <a:r>
              <a:rPr lang="ko-KR" altLang="en-US" sz="1800" dirty="0"/>
              <a:t>㎥</a:t>
            </a:r>
            <a:r>
              <a:rPr lang="en-US" altLang="ko-KR" sz="1800" dirty="0"/>
              <a:t>/day), </a:t>
            </a:r>
            <a:r>
              <a:rPr lang="ko-KR" altLang="en-US" sz="1800" dirty="0" err="1"/>
              <a:t>최대방류량</a:t>
            </a:r>
            <a:r>
              <a:rPr lang="en-US" altLang="ko-KR" sz="1800" dirty="0"/>
              <a:t>(</a:t>
            </a:r>
            <a:r>
              <a:rPr lang="ko-KR" altLang="en-US" sz="1800" dirty="0"/>
              <a:t>㎥</a:t>
            </a:r>
            <a:r>
              <a:rPr lang="en-US" altLang="ko-KR" sz="1800" dirty="0"/>
              <a:t>/day), </a:t>
            </a:r>
            <a:r>
              <a:rPr lang="ko-KR" altLang="en-US" sz="1800" dirty="0" err="1"/>
              <a:t>댐유역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평균강우량</a:t>
            </a:r>
            <a:r>
              <a:rPr lang="en-US" altLang="ko-KR" sz="1800" dirty="0"/>
              <a:t>(mm), </a:t>
            </a:r>
            <a:r>
              <a:rPr lang="ko-KR" altLang="en-US" sz="1800" dirty="0"/>
              <a:t>저수량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저수위</a:t>
            </a:r>
            <a:r>
              <a:rPr lang="ko-KR" altLang="en-US" sz="1800" dirty="0"/>
              <a:t> 등</a:t>
            </a:r>
          </a:p>
        </p:txBody>
      </p:sp>
      <p:pic>
        <p:nvPicPr>
          <p:cNvPr id="21" name="Picture 4" descr="성과 저하를 보여주는 돋보기">
            <a:extLst>
              <a:ext uri="{FF2B5EF4-FFF2-40B4-BE49-F238E27FC236}">
                <a16:creationId xmlns:a16="http://schemas.microsoft.com/office/drawing/2014/main" id="{939C2BE7-A006-C96D-3398-A90E2BA83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8" r="35581" b="-2"/>
          <a:stretch/>
        </p:blipFill>
        <p:spPr>
          <a:xfrm>
            <a:off x="7551921" y="1"/>
            <a:ext cx="4646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45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CD6B48-A073-EA90-19FC-8C826FF06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4718122"/>
            <a:ext cx="4566920" cy="1652198"/>
          </a:xfrm>
        </p:spPr>
        <p:txBody>
          <a:bodyPr anchor="t">
            <a:normAutofit/>
          </a:bodyPr>
          <a:lstStyle/>
          <a:p>
            <a:r>
              <a:rPr lang="ko-KR" altLang="en-US" sz="3400" dirty="0" err="1">
                <a:solidFill>
                  <a:schemeClr val="bg1"/>
                </a:solidFill>
              </a:rPr>
              <a:t>녹조</a:t>
            </a:r>
            <a:r>
              <a:rPr lang="ko-KR" altLang="en-US" sz="3400" dirty="0">
                <a:solidFill>
                  <a:schemeClr val="bg1"/>
                </a:solidFill>
              </a:rPr>
              <a:t> 예측을 위한</a:t>
            </a:r>
            <a:br>
              <a:rPr lang="en-US" altLang="ko-KR" sz="3400" dirty="0">
                <a:solidFill>
                  <a:schemeClr val="bg1"/>
                </a:solidFill>
              </a:rPr>
            </a:br>
            <a:r>
              <a:rPr lang="ko-KR" altLang="en-US" sz="3400" dirty="0">
                <a:solidFill>
                  <a:schemeClr val="bg1"/>
                </a:solidFill>
              </a:rPr>
              <a:t>자료 분류</a:t>
            </a:r>
            <a:br>
              <a:rPr lang="en-US" altLang="ko-KR" sz="3400" dirty="0">
                <a:solidFill>
                  <a:schemeClr val="bg1"/>
                </a:solidFill>
              </a:rPr>
            </a:br>
            <a:r>
              <a:rPr lang="ko-KR" altLang="en-US" sz="3400" dirty="0">
                <a:solidFill>
                  <a:schemeClr val="bg1"/>
                </a:solidFill>
              </a:rPr>
              <a:t>및 활용도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A4174-94BD-0D4D-CAFF-87CF4AF2B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920" y="4531361"/>
            <a:ext cx="8300720" cy="220472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>
                    <a:alpha val="80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bg1">
                    <a:alpha val="80000"/>
                  </a:schemeClr>
                </a:solidFill>
              </a:rPr>
              <a:t>기상자료</a:t>
            </a:r>
            <a:r>
              <a:rPr lang="en-US" altLang="ko-KR" sz="2000" dirty="0">
                <a:solidFill>
                  <a:schemeClr val="bg1">
                    <a:alpha val="80000"/>
                  </a:schemeClr>
                </a:solidFill>
              </a:rPr>
              <a:t>) </a:t>
            </a:r>
            <a:r>
              <a:rPr lang="ko-KR" altLang="en-US" sz="2000" b="1" dirty="0">
                <a:solidFill>
                  <a:schemeClr val="bg1">
                    <a:alpha val="80000"/>
                  </a:schemeClr>
                </a:solidFill>
              </a:rPr>
              <a:t>기상청 기상자료개방 포털</a:t>
            </a:r>
            <a:r>
              <a:rPr lang="ko-KR" altLang="en-US" sz="2000" dirty="0">
                <a:solidFill>
                  <a:schemeClr val="bg1">
                    <a:alpha val="80000"/>
                  </a:schemeClr>
                </a:solidFill>
              </a:rPr>
              <a:t>에서 종관기상관측 자료 취득</a:t>
            </a:r>
          </a:p>
          <a:p>
            <a:pPr lvl="1">
              <a:lnSpc>
                <a:spcPct val="140000"/>
              </a:lnSpc>
            </a:pPr>
            <a:r>
              <a:rPr lang="ko-KR" altLang="en-US" dirty="0">
                <a:solidFill>
                  <a:schemeClr val="bg1">
                    <a:alpha val="80000"/>
                  </a:schemeClr>
                </a:solidFill>
              </a:rPr>
              <a:t>측정항목 </a:t>
            </a:r>
            <a:r>
              <a:rPr lang="en-US" altLang="ko-KR" dirty="0">
                <a:solidFill>
                  <a:schemeClr val="bg1">
                    <a:alpha val="8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alpha val="80000"/>
                  </a:schemeClr>
                </a:solidFill>
              </a:rPr>
              <a:t>평균기온</a:t>
            </a:r>
            <a:r>
              <a:rPr lang="en-US" altLang="ko-KR" dirty="0">
                <a:solidFill>
                  <a:schemeClr val="bg1">
                    <a:alpha val="8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alpha val="80000"/>
                  </a:schemeClr>
                </a:solidFill>
              </a:rPr>
              <a:t>℃</a:t>
            </a:r>
            <a:r>
              <a:rPr lang="en-US" altLang="ko-KR" dirty="0">
                <a:solidFill>
                  <a:schemeClr val="bg1">
                    <a:alpha val="80000"/>
                  </a:schemeClr>
                </a:solidFill>
              </a:rPr>
              <a:t>), </a:t>
            </a:r>
            <a:r>
              <a:rPr lang="ko-KR" altLang="en-US" dirty="0">
                <a:solidFill>
                  <a:schemeClr val="bg1">
                    <a:alpha val="80000"/>
                  </a:schemeClr>
                </a:solidFill>
              </a:rPr>
              <a:t>최고기온</a:t>
            </a:r>
            <a:r>
              <a:rPr lang="en-US" altLang="ko-KR" dirty="0">
                <a:solidFill>
                  <a:schemeClr val="bg1">
                    <a:alpha val="8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alpha val="80000"/>
                  </a:schemeClr>
                </a:solidFill>
              </a:rPr>
              <a:t>℃</a:t>
            </a:r>
            <a:r>
              <a:rPr lang="en-US" altLang="ko-KR" dirty="0">
                <a:solidFill>
                  <a:schemeClr val="bg1">
                    <a:alpha val="80000"/>
                  </a:schemeClr>
                </a:solidFill>
              </a:rPr>
              <a:t>), </a:t>
            </a:r>
            <a:r>
              <a:rPr lang="ko-KR" altLang="en-US" dirty="0">
                <a:solidFill>
                  <a:schemeClr val="bg1">
                    <a:alpha val="80000"/>
                  </a:schemeClr>
                </a:solidFill>
              </a:rPr>
              <a:t>강수량</a:t>
            </a:r>
            <a:r>
              <a:rPr lang="en-US" altLang="ko-KR" dirty="0">
                <a:solidFill>
                  <a:schemeClr val="bg1">
                    <a:alpha val="80000"/>
                  </a:schemeClr>
                </a:solidFill>
              </a:rPr>
              <a:t>(mm), </a:t>
            </a:r>
            <a:r>
              <a:rPr lang="ko-KR" altLang="en-US" dirty="0">
                <a:solidFill>
                  <a:schemeClr val="bg1">
                    <a:alpha val="80000"/>
                  </a:schemeClr>
                </a:solidFill>
              </a:rPr>
              <a:t>평균풍속</a:t>
            </a:r>
            <a:r>
              <a:rPr lang="en-US" altLang="ko-KR" dirty="0">
                <a:solidFill>
                  <a:schemeClr val="bg1">
                    <a:alpha val="80000"/>
                  </a:schemeClr>
                </a:solidFill>
              </a:rPr>
              <a:t>(m/s), </a:t>
            </a:r>
            <a:r>
              <a:rPr lang="ko-KR" altLang="en-US" dirty="0">
                <a:solidFill>
                  <a:schemeClr val="bg1">
                    <a:alpha val="80000"/>
                  </a:schemeClr>
                </a:solidFill>
              </a:rPr>
              <a:t>상대습도</a:t>
            </a:r>
            <a:r>
              <a:rPr lang="en-US" altLang="ko-KR" dirty="0">
                <a:solidFill>
                  <a:schemeClr val="bg1">
                    <a:alpha val="80000"/>
                  </a:schemeClr>
                </a:solidFill>
              </a:rPr>
              <a:t>(%), </a:t>
            </a:r>
            <a:r>
              <a:rPr lang="ko-KR" altLang="en-US" dirty="0">
                <a:solidFill>
                  <a:schemeClr val="bg1">
                    <a:alpha val="80000"/>
                  </a:schemeClr>
                </a:solidFill>
              </a:rPr>
              <a:t>일조시간</a:t>
            </a:r>
            <a:r>
              <a:rPr lang="en-US" altLang="ko-KR" dirty="0">
                <a:solidFill>
                  <a:schemeClr val="bg1">
                    <a:alpha val="80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bg1">
                    <a:alpha val="80000"/>
                  </a:schemeClr>
                </a:solidFill>
              </a:rPr>
              <a:t>hr</a:t>
            </a:r>
            <a:r>
              <a:rPr lang="en-US" altLang="ko-KR" dirty="0">
                <a:solidFill>
                  <a:schemeClr val="bg1">
                    <a:alpha val="80000"/>
                  </a:schemeClr>
                </a:solidFill>
              </a:rPr>
              <a:t>), </a:t>
            </a:r>
            <a:r>
              <a:rPr lang="ko-KR" altLang="en-US" dirty="0">
                <a:solidFill>
                  <a:schemeClr val="bg1">
                    <a:alpha val="80000"/>
                  </a:schemeClr>
                </a:solidFill>
              </a:rPr>
              <a:t>일사량</a:t>
            </a:r>
            <a:r>
              <a:rPr lang="en-US" altLang="ko-KR" dirty="0">
                <a:solidFill>
                  <a:schemeClr val="bg1">
                    <a:alpha val="80000"/>
                  </a:schemeClr>
                </a:solidFill>
              </a:rPr>
              <a:t>(MJ/m2), </a:t>
            </a:r>
            <a:r>
              <a:rPr lang="ko-KR" altLang="en-US" dirty="0" err="1">
                <a:solidFill>
                  <a:schemeClr val="bg1">
                    <a:alpha val="80000"/>
                  </a:schemeClr>
                </a:solidFill>
              </a:rPr>
              <a:t>최다일사량</a:t>
            </a:r>
            <a:r>
              <a:rPr lang="en-US" altLang="ko-KR" dirty="0">
                <a:solidFill>
                  <a:schemeClr val="bg1">
                    <a:alpha val="80000"/>
                  </a:schemeClr>
                </a:solidFill>
              </a:rPr>
              <a:t>(MJ/m2), </a:t>
            </a:r>
            <a:r>
              <a:rPr lang="ko-KR" altLang="en-US" dirty="0" err="1">
                <a:solidFill>
                  <a:schemeClr val="bg1">
                    <a:alpha val="80000"/>
                  </a:schemeClr>
                </a:solidFill>
              </a:rPr>
              <a:t>전운량</a:t>
            </a:r>
            <a:r>
              <a:rPr lang="en-US" altLang="ko-KR" dirty="0">
                <a:solidFill>
                  <a:schemeClr val="bg1">
                    <a:alpha val="80000"/>
                  </a:schemeClr>
                </a:solidFill>
              </a:rPr>
              <a:t>(1/10), </a:t>
            </a:r>
            <a:r>
              <a:rPr lang="ko-KR" altLang="en-US" dirty="0">
                <a:solidFill>
                  <a:schemeClr val="bg1">
                    <a:alpha val="80000"/>
                  </a:schemeClr>
                </a:solidFill>
              </a:rPr>
              <a:t>증발량</a:t>
            </a:r>
            <a:r>
              <a:rPr lang="en-US" altLang="ko-KR" dirty="0">
                <a:solidFill>
                  <a:schemeClr val="bg1">
                    <a:alpha val="80000"/>
                  </a:schemeClr>
                </a:solidFill>
              </a:rPr>
              <a:t>(mm) </a:t>
            </a:r>
            <a:r>
              <a:rPr lang="ko-KR" altLang="en-US" dirty="0">
                <a:solidFill>
                  <a:schemeClr val="bg1">
                    <a:alpha val="80000"/>
                  </a:schemeClr>
                </a:solidFill>
              </a:rPr>
              <a:t>등</a:t>
            </a:r>
          </a:p>
          <a:p>
            <a:pPr>
              <a:lnSpc>
                <a:spcPct val="140000"/>
              </a:lnSpc>
            </a:pPr>
            <a:endParaRPr lang="ko-KR" altLang="en-US" sz="20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D60AB6E4-6AC0-DBA1-8196-F64FAFD8E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r="1" b="3026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9" name="그림 8" descr="텍스트, 지도, 아틀라스이(가) 표시된 사진&#10;&#10;자동 생성된 설명">
            <a:extLst>
              <a:ext uri="{FF2B5EF4-FFF2-40B4-BE49-F238E27FC236}">
                <a16:creationId xmlns:a16="http://schemas.microsoft.com/office/drawing/2014/main" id="{46B408A9-35A5-982D-2F73-5EB544DE4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352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11" name="그림 10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1B469258-1C35-1C1B-A457-06FE86B3A4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0" r="1" b="1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0145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A945D-1169-A1D0-55CB-5EBF35E9B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219649"/>
            <a:ext cx="11711708" cy="620857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녹조</a:t>
            </a:r>
            <a:r>
              <a:rPr lang="ko-KR" altLang="en-US" dirty="0"/>
              <a:t> 예측을 위한 자료 분류 및 활용도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006B080-C71F-E2D6-71C4-069B6357DE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5258290"/>
              </p:ext>
            </p:extLst>
          </p:nvPr>
        </p:nvGraphicFramePr>
        <p:xfrm>
          <a:off x="249238" y="914400"/>
          <a:ext cx="11712574" cy="5845138"/>
        </p:xfrm>
        <a:graphic>
          <a:graphicData uri="http://schemas.openxmlformats.org/drawingml/2006/table">
            <a:tbl>
              <a:tblPr/>
              <a:tblGrid>
                <a:gridCol w="851975">
                  <a:extLst>
                    <a:ext uri="{9D8B030D-6E8A-4147-A177-3AD203B41FA5}">
                      <a16:colId xmlns:a16="http://schemas.microsoft.com/office/drawing/2014/main" val="585630282"/>
                    </a:ext>
                  </a:extLst>
                </a:gridCol>
                <a:gridCol w="10860599">
                  <a:extLst>
                    <a:ext uri="{9D8B030D-6E8A-4147-A177-3AD203B41FA5}">
                      <a16:colId xmlns:a16="http://schemas.microsoft.com/office/drawing/2014/main" val="1703747068"/>
                    </a:ext>
                  </a:extLst>
                </a:gridCol>
              </a:tblGrid>
              <a:tr h="2971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항 목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3190" marR="0" indent="-12319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기상자료 항목별 관 측 내 용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796245"/>
                  </a:ext>
                </a:extLst>
              </a:tr>
              <a:tr h="4612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기온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℃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3190" marR="0" indent="-12319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∙기온은 대기의 온도를 말하지만 같은 장소에서 같은 시각에도 높이에 따라서 기온이 다르기 때문에 일반적으로 관측관서에서 발표하는 기온은 지면 위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또는설면 위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 1.2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～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1.5 m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정도 높이의 온도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547472"/>
                  </a:ext>
                </a:extLst>
              </a:tr>
              <a:tr h="7319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상대습도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(%)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3190" marR="0" indent="-12319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∙습도란 공기 중 수증기 함량의 척도로 정의되며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일반적으로 습도라 하면 상대습도를 뜻함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23190" marR="0" indent="-12319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∙상대습도는 관측 시 대기 중에 실제로 포함되어 있는 수증기의 양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수증기압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과 그때의기온으로 포함시킬 수 있는 최대 수증기량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포화수증기압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과의 비를 말함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30580"/>
                  </a:ext>
                </a:extLst>
              </a:tr>
              <a:tr h="6262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풍속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m/s)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3190" marR="0" indent="-12319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∙대기의 수평적인 흐름의 속도를 풍속이라고 하며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풍속은 지면으로부터 높이에 따라 다르게 나타나기 때문에 지상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10 m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높이의 풍속을 표준으로 함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23190" marR="0" indent="-12319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∙풍속은 수평성분이 수직성분보다 매우 커서 일반적인 기상관측에서는 수평성분만을 대상으로 함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728478"/>
                  </a:ext>
                </a:extLst>
              </a:tr>
              <a:tr h="8757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강수량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mm)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3190" marR="0" indent="-12319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∙강수량은 어떤 시간 내에 내린 강수가 지형의 방해가 없는 해당 지역 표면에 균일하게 퍼졌을 때의 깊이를 말한다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.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비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이슬비 등 액체성 강수는 물론 눈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싸락눈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우박등 고체성 강수도 융해시킨 물의 깊이로 측정하여 강수량에 포함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23190" marR="0" indent="-12319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∙단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이슬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안개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무빙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서리도 그 양이 측정 가능할 때에는 강수량에 포함하나강수일수에서는 제외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089040"/>
                  </a:ext>
                </a:extLst>
              </a:tr>
              <a:tr h="8071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일사량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MJ/m</a:t>
                      </a:r>
                      <a:r>
                        <a:rPr lang="en-US" sz="1600" kern="0" spc="0" baseline="300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</a:t>
                      </a: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3190" marR="0" indent="-12319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∙일사량은 단위면적이 단위시간에 받는 일사 에너지의 양으로 정의되며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순간복사량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(irradiance)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과 정해진 시간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(1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시간 또는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일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동안 단위면적이 받는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총열량인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 복사량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(radiant exposure)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으로 표현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23190" marR="0" indent="-12319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∙일사는 지구에 도달하는 태양복사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전자파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에너지 중 총 에너지의 약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97 %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를 점유하는 파장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0.29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～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3.0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㎛의 태양복사를 말하며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단파복사라고도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 함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996992"/>
                  </a:ext>
                </a:extLst>
              </a:tr>
              <a:tr h="7319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일조시간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hr)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3190" marR="0" indent="-12319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∙일조시간이란 직달일사가 구름이나 안개 등에 차단되지 않고 경계값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(120W/m</a:t>
                      </a:r>
                      <a:r>
                        <a:rPr lang="en-US" altLang="ko-KR" sz="1400" kern="0" spc="0" baseline="300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이상 지표면에 도달한 시간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23190" marR="0" indent="-12319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∙일조율은 일조시간을 가조시수로 나눈 백분율로서 어떤 지방이 지평선까지의 지형 장애나 구름이나 안개 등의 장애가 없다면 일조 시간은 일출부터 일몰까지의 시각인 가조시수와 일치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7563148"/>
                  </a:ext>
                </a:extLst>
              </a:tr>
              <a:tr h="4612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증발량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mm)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3190" marR="0" indent="-12319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∙증발량은 임의의 시간 내에 단위 면적의 지표면이나 수면으로부터 증발에의해 감소된 수분의 양을 의미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562064"/>
                  </a:ext>
                </a:extLst>
              </a:tr>
              <a:tr h="7319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운량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(1/10)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3190" marR="0" indent="-12319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∙전천을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으로 하고 구름으로 덮여 있는 부분을 전천에 대한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분수로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표시한것을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 운량이라 하며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특정 운형의 구름이 단독으로 하늘을 덮은 부분을 그 구름의 부분 운량이라 함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23190" marR="0" indent="-12319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∙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전운량은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 부분 운량의 합계가 아니며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모든구름이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 덮고 있는 부분의 천공에 대한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분수이다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761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690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CDEBE1B-3D95-689F-D49A-FD2542A14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516" y="1810621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탐색적 데이터 분석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(EDA)</a:t>
            </a:r>
            <a:b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개념 및 분석절차</a:t>
            </a:r>
          </a:p>
        </p:txBody>
      </p:sp>
    </p:spTree>
    <p:extLst>
      <p:ext uri="{BB962C8B-B14F-4D97-AF65-F5344CB8AC3E}">
        <p14:creationId xmlns:p14="http://schemas.microsoft.com/office/powerpoint/2010/main" val="2509302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4DF18-8377-BBC0-1519-5D8C348A7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219649"/>
            <a:ext cx="11711708" cy="620857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분석의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DDA8DC-016B-CE94-366E-FA14700F2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914400"/>
            <a:ext cx="11711708" cy="5723951"/>
          </a:xfrm>
        </p:spPr>
        <p:txBody>
          <a:bodyPr/>
          <a:lstStyle/>
          <a:p>
            <a:r>
              <a:rPr lang="ko-KR" altLang="en-US" dirty="0"/>
              <a:t>정해진 과정과 순서는 없지만</a:t>
            </a:r>
            <a:r>
              <a:rPr lang="en-US" altLang="ko-KR" dirty="0"/>
              <a:t>, </a:t>
            </a:r>
            <a:r>
              <a:rPr lang="ko-KR" altLang="en-US" dirty="0"/>
              <a:t>대부분 “</a:t>
            </a:r>
            <a:r>
              <a:rPr lang="ko-KR" alt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자료수집→데이터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전처리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및 탐색적 데이터 분석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(EDA)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→피처엔지니어링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(Feature engineering)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→기계학습 모델 </a:t>
            </a:r>
            <a:r>
              <a:rPr lang="ko-KR" alt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적용</a:t>
            </a:r>
            <a:r>
              <a:rPr lang="ko-KR" altLang="en-US" dirty="0" err="1"/>
              <a:t>”의</a:t>
            </a:r>
            <a:r>
              <a:rPr lang="ko-KR" altLang="en-US" dirty="0"/>
              <a:t> 과정</a:t>
            </a:r>
            <a:endParaRPr lang="en-US" altLang="ko-KR" dirty="0"/>
          </a:p>
          <a:p>
            <a:r>
              <a:rPr lang="ko-KR" altLang="en-US" dirty="0"/>
              <a:t>확증적 데이터 분석</a:t>
            </a:r>
            <a:r>
              <a:rPr lang="en-US" altLang="ko-KR" sz="1800" dirty="0"/>
              <a:t>(CDA: Confirmatory Data Analysis)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탐색적 데이터 분석</a:t>
            </a:r>
            <a:r>
              <a:rPr lang="en-US" altLang="ko-KR" sz="1800" dirty="0"/>
              <a:t>(EDA: Exploratory Data Analysis)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71ED570A-D38F-CBC1-2F27-0310CB8DD1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1" t="8044" r="3506" b="6817"/>
          <a:stretch>
            <a:fillRect/>
          </a:stretch>
        </p:blipFill>
        <p:spPr>
          <a:xfrm>
            <a:off x="6605107" y="3657960"/>
            <a:ext cx="5471800" cy="233635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4775C9-B7E6-FF3F-C354-15C13B89B099}"/>
              </a:ext>
            </a:extLst>
          </p:cNvPr>
          <p:cNvSpPr txBox="1"/>
          <p:nvPr/>
        </p:nvSpPr>
        <p:spPr>
          <a:xfrm>
            <a:off x="6605107" y="2628973"/>
            <a:ext cx="5014452" cy="918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과학자들이 데이터 분석</a:t>
            </a:r>
            <a:endParaRPr lang="en-US" altLang="ko-KR" sz="1800" b="1" kern="0" spc="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각 단계에서 소비하는 시간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800" b="1" kern="0" spc="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</a:endParaRPr>
          </a:p>
        </p:txBody>
      </p:sp>
      <p:pic>
        <p:nvPicPr>
          <p:cNvPr id="9" name="Picture 22">
            <a:extLst>
              <a:ext uri="{FF2B5EF4-FFF2-40B4-BE49-F238E27FC236}">
                <a16:creationId xmlns:a16="http://schemas.microsoft.com/office/drawing/2014/main" id="{49E44DE3-7B22-A737-2DDD-3256E8691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35" y="2930759"/>
            <a:ext cx="5665436" cy="6164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24">
            <a:extLst>
              <a:ext uri="{FF2B5EF4-FFF2-40B4-BE49-F238E27FC236}">
                <a16:creationId xmlns:a16="http://schemas.microsoft.com/office/drawing/2014/main" id="{86296762-592D-FD5B-E367-38253684E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5" y="4973306"/>
            <a:ext cx="5665434" cy="60866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C69308A-F224-480C-8B87-502D10EC25A1}"/>
              </a:ext>
            </a:extLst>
          </p:cNvPr>
          <p:cNvSpPr/>
          <p:nvPr/>
        </p:nvSpPr>
        <p:spPr>
          <a:xfrm>
            <a:off x="9222658" y="4385187"/>
            <a:ext cx="2222090" cy="5112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9B2DE2-1849-4E2E-AD5F-C60602158A08}"/>
              </a:ext>
            </a:extLst>
          </p:cNvPr>
          <p:cNvSpPr/>
          <p:nvPr/>
        </p:nvSpPr>
        <p:spPr>
          <a:xfrm rot="20281925">
            <a:off x="8541533" y="5439025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데이터 수집과 정제에 </a:t>
            </a:r>
            <a:r>
              <a:rPr lang="en-US" altLang="ko-KR" b="1" dirty="0">
                <a:solidFill>
                  <a:srgbClr val="FF0000"/>
                </a:solidFill>
              </a:rPr>
              <a:t>80% </a:t>
            </a:r>
            <a:r>
              <a:rPr lang="ko-KR" altLang="en-US" b="1" dirty="0">
                <a:solidFill>
                  <a:srgbClr val="FF0000"/>
                </a:solidFill>
              </a:rPr>
              <a:t>소비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154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1292C-06DE-1FEF-7660-2EFFE011F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219649"/>
            <a:ext cx="11711708" cy="620857"/>
          </a:xfrm>
        </p:spPr>
        <p:txBody>
          <a:bodyPr>
            <a:normAutofit/>
          </a:bodyPr>
          <a:lstStyle/>
          <a:p>
            <a:r>
              <a:rPr lang="en-US" altLang="ko-KR" dirty="0"/>
              <a:t>EDA </a:t>
            </a:r>
            <a:r>
              <a:rPr lang="ko-KR" altLang="en-US" dirty="0"/>
              <a:t>분석단계별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37E8F-92B8-7B40-6C82-F1E6220D6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914400"/>
            <a:ext cx="11711708" cy="5723951"/>
          </a:xfrm>
        </p:spPr>
        <p:txBody>
          <a:bodyPr/>
          <a:lstStyle/>
          <a:p>
            <a:r>
              <a:rPr lang="ko-KR" altLang="en-US" b="1" dirty="0"/>
              <a:t>탐색적 데이터 분석</a:t>
            </a:r>
            <a:r>
              <a:rPr lang="en-US" altLang="ko-KR" b="1" dirty="0"/>
              <a:t>, EDA(Exploratory Data Analysis)</a:t>
            </a:r>
          </a:p>
          <a:p>
            <a:pPr lvl="1"/>
            <a:r>
              <a:rPr lang="ko-KR" altLang="en-US" b="1" dirty="0" err="1"/>
              <a:t>벨연구소의</a:t>
            </a:r>
            <a:r>
              <a:rPr lang="ko-KR" altLang="en-US" b="1" dirty="0"/>
              <a:t> 수학자 존 </a:t>
            </a:r>
            <a:r>
              <a:rPr lang="ko-KR" altLang="en-US" b="1" dirty="0" err="1"/>
              <a:t>튜키</a:t>
            </a:r>
            <a:r>
              <a:rPr lang="ko-KR" altLang="en-US" dirty="0" err="1"/>
              <a:t>가</a:t>
            </a:r>
            <a:r>
              <a:rPr lang="ko-KR" altLang="en-US" dirty="0"/>
              <a:t> 제안한 데이터 분석 방법론으로 통계적 가설 검정 등에 의존한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기존 통계학으로는 새롭게 나오는 많은 양의 데이터의 핵심 의미를 파악하는 데 어려움</a:t>
            </a:r>
            <a:r>
              <a:rPr lang="ko-KR" altLang="en-US" dirty="0"/>
              <a:t>이 있다고 생각하여 이를 보완하기 위해 도입한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일종의 데이터 분석 체계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/>
              <a:t>EDA </a:t>
            </a:r>
            <a:r>
              <a:rPr lang="ko-KR" altLang="en-US" b="1" dirty="0"/>
              <a:t>목적에 따른 분석방법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Picture 26">
            <a:extLst>
              <a:ext uri="{FF2B5EF4-FFF2-40B4-BE49-F238E27FC236}">
                <a16:creationId xmlns:a16="http://schemas.microsoft.com/office/drawing/2014/main" id="{B420E068-C1DC-D35B-C1E5-6780E43AFD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9" t="6293"/>
          <a:stretch>
            <a:fillRect/>
          </a:stretch>
        </p:blipFill>
        <p:spPr>
          <a:xfrm>
            <a:off x="1473200" y="3776662"/>
            <a:ext cx="9245599" cy="285507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48061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51775-9DD1-EA77-03C0-5979BA6F1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219649"/>
            <a:ext cx="11711708" cy="620857"/>
          </a:xfrm>
        </p:spPr>
        <p:txBody>
          <a:bodyPr/>
          <a:lstStyle/>
          <a:p>
            <a:r>
              <a:rPr lang="en-US" altLang="ko-KR" dirty="0"/>
              <a:t>EDA </a:t>
            </a:r>
            <a:r>
              <a:rPr lang="ko-KR" altLang="en-US" dirty="0"/>
              <a:t>분석절차</a:t>
            </a:r>
          </a:p>
        </p:txBody>
      </p:sp>
      <p:graphicFrame>
        <p:nvGraphicFramePr>
          <p:cNvPr id="12" name="내용 개체 틀 2">
            <a:extLst>
              <a:ext uri="{FF2B5EF4-FFF2-40B4-BE49-F238E27FC236}">
                <a16:creationId xmlns:a16="http://schemas.microsoft.com/office/drawing/2014/main" id="{926E7CAC-EA10-FF26-567C-8989C484ED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689838"/>
              </p:ext>
            </p:extLst>
          </p:nvPr>
        </p:nvGraphicFramePr>
        <p:xfrm>
          <a:off x="249238" y="914400"/>
          <a:ext cx="11712575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673F1F1-89B4-8D63-A60B-80C1354CD6D4}"/>
              </a:ext>
            </a:extLst>
          </p:cNvPr>
          <p:cNvSpPr txBox="1"/>
          <p:nvPr/>
        </p:nvSpPr>
        <p:spPr>
          <a:xfrm>
            <a:off x="8518469" y="3746987"/>
            <a:ext cx="3372465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&lt;EDA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반복적 과정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800" b="1" kern="0" spc="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</a:endParaRPr>
          </a:p>
        </p:txBody>
      </p:sp>
      <p:pic>
        <p:nvPicPr>
          <p:cNvPr id="6" name="Picture 28">
            <a:extLst>
              <a:ext uri="{FF2B5EF4-FFF2-40B4-BE49-F238E27FC236}">
                <a16:creationId xmlns:a16="http://schemas.microsoft.com/office/drawing/2014/main" id="{23A3ADE6-8CCF-C3EB-E7AF-876EF31759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69" t="1700" r="8041" b="4993"/>
          <a:stretch/>
        </p:blipFill>
        <p:spPr>
          <a:xfrm>
            <a:off x="7826475" y="51927"/>
            <a:ext cx="4286866" cy="380273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06498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BAA06-85E3-DF99-139D-3195B3F9D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38" y="219075"/>
            <a:ext cx="11712575" cy="620713"/>
          </a:xfrm>
        </p:spPr>
        <p:txBody>
          <a:bodyPr>
            <a:normAutofit/>
          </a:bodyPr>
          <a:lstStyle/>
          <a:p>
            <a:pPr lvl="0"/>
            <a:r>
              <a:rPr lang="ko-KR" altLang="ko-KR"/>
              <a:t>① 전체적인 데이터 확인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E99165B-41B9-31B6-34C1-CFF4F140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38" y="914400"/>
            <a:ext cx="11712575" cy="5724525"/>
          </a:xfrm>
        </p:spPr>
        <p:txBody>
          <a:bodyPr>
            <a:normAutofit/>
          </a:bodyPr>
          <a:lstStyle/>
          <a:p>
            <a:r>
              <a:rPr lang="ko-KR" altLang="en-US" b="1" dirty="0"/>
              <a:t>데이터 구조 확인</a:t>
            </a:r>
          </a:p>
          <a:p>
            <a:pPr lvl="1"/>
            <a:r>
              <a:rPr lang="ko-KR" altLang="en-US" dirty="0"/>
              <a:t>분석할 데이터를 확인하여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해결하고자 하는 목표를 파악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종속변수 및 독립변수</a:t>
            </a:r>
            <a:r>
              <a:rPr lang="ko-KR" altLang="en-US" dirty="0"/>
              <a:t>를 구분하고 관련이 없는 변수는 없는지 확인</a:t>
            </a:r>
            <a:endParaRPr lang="en-US" altLang="ko-KR" dirty="0"/>
          </a:p>
          <a:p>
            <a:pPr marL="1371600" lvl="3" indent="0">
              <a:buNone/>
            </a:pPr>
            <a:r>
              <a:rPr lang="ko-KR" altLang="en-US" dirty="0"/>
              <a:t>* 예</a:t>
            </a:r>
            <a:r>
              <a:rPr lang="en-US" altLang="ko-KR" dirty="0"/>
              <a:t>: ID, No.</a:t>
            </a:r>
            <a:r>
              <a:rPr lang="ko-KR" altLang="en-US" dirty="0"/>
              <a:t>와 같이 데이터 관리를 위해 단순 부여한 번호</a:t>
            </a:r>
            <a:endParaRPr lang="en-US" altLang="ko-KR" dirty="0"/>
          </a:p>
          <a:p>
            <a:pPr lvl="1"/>
            <a:r>
              <a:rPr lang="ko-KR" altLang="en-US" dirty="0"/>
              <a:t>데이터 세트의 객체</a:t>
            </a:r>
            <a:r>
              <a:rPr lang="en-US" altLang="ko-KR" dirty="0"/>
              <a:t>(Object or Record)</a:t>
            </a:r>
            <a:r>
              <a:rPr lang="ko-KR" altLang="en-US" dirty="0"/>
              <a:t>와 속성</a:t>
            </a:r>
            <a:r>
              <a:rPr lang="en-US" altLang="ko-KR" dirty="0"/>
              <a:t>(Attribute or Field) </a:t>
            </a:r>
            <a:r>
              <a:rPr lang="ko-KR" altLang="en-US" dirty="0"/>
              <a:t>목록 등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기초적인 구조를 확인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ko-KR" altLang="en-US" dirty="0"/>
              <a:t>일반적으로 데이터는 비어 있는 부분이 있거나 정합성이 맞지 않는 경우가 많이 있다</a:t>
            </a:r>
            <a:r>
              <a:rPr lang="en-US" altLang="ko-KR" dirty="0"/>
              <a:t>. </a:t>
            </a:r>
            <a:r>
              <a:rPr lang="ko-KR" altLang="en-US" dirty="0"/>
              <a:t>따라서 먼저 개별 데이터를 관찰하여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전체적인 추세와 특이사항을 관찰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ko-KR" altLang="en-US" dirty="0"/>
              <a:t>구조 확인 시에는 데이터 가공 과정에서 구조적인 오류나 누락이 없는지 데이터 </a:t>
            </a:r>
            <a:r>
              <a:rPr lang="en-US" altLang="ko-KR" dirty="0"/>
              <a:t>Head</a:t>
            </a:r>
            <a:r>
              <a:rPr lang="ko-KR" altLang="en-US" dirty="0"/>
              <a:t>와 </a:t>
            </a:r>
            <a:r>
              <a:rPr lang="en-US" altLang="ko-KR" dirty="0"/>
              <a:t>Tail </a:t>
            </a:r>
            <a:r>
              <a:rPr lang="ko-KR" altLang="en-US" dirty="0"/>
              <a:t>부분을 간단히 살펴본 후</a:t>
            </a:r>
            <a:r>
              <a:rPr lang="en-US" altLang="ko-KR" dirty="0"/>
              <a:t>, </a:t>
            </a:r>
            <a:r>
              <a:rPr lang="ko-KR" altLang="en-US" dirty="0"/>
              <a:t>각 변수의 속성값이 일반적으로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예상되는 범위와 분포를 갖는지 확인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자료 형태를 판단해야 함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!</a:t>
            </a:r>
            <a:r>
              <a:rPr lang="en-US" altLang="ko-KR" dirty="0"/>
              <a:t> </a:t>
            </a:r>
            <a:r>
              <a:rPr lang="ko-KR" altLang="en-US" dirty="0"/>
              <a:t>자료 </a:t>
            </a:r>
            <a:r>
              <a:rPr lang="ko-KR" altLang="en-US" dirty="0" err="1"/>
              <a:t>형태란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속성값의 고유한 성질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데이터 척도에 따른 구분법</a:t>
            </a:r>
          </a:p>
          <a:p>
            <a:pPr lvl="2"/>
            <a:r>
              <a:rPr lang="en-US" altLang="ko-KR" dirty="0"/>
              <a:t>EDA</a:t>
            </a:r>
            <a:r>
              <a:rPr lang="ko-KR" altLang="en-US" dirty="0"/>
              <a:t>에서 활용 가능한 요약통계 지표나 시각화 방법</a:t>
            </a:r>
            <a:r>
              <a:rPr lang="en-US" altLang="ko-KR" dirty="0"/>
              <a:t>, </a:t>
            </a:r>
            <a:r>
              <a:rPr lang="ko-KR" altLang="en-US" dirty="0"/>
              <a:t>변수 간 관계 분석 방법이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자료 형태에 따라 다름</a:t>
            </a:r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412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BAA06-85E3-DF99-139D-3195B3F9D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38" y="219075"/>
            <a:ext cx="11712575" cy="620713"/>
          </a:xfrm>
        </p:spPr>
        <p:txBody>
          <a:bodyPr anchor="b">
            <a:normAutofit/>
          </a:bodyPr>
          <a:lstStyle/>
          <a:p>
            <a:pPr lvl="0"/>
            <a:r>
              <a:rPr lang="ko-KR" altLang="ko-KR"/>
              <a:t>① 전체적인 데이터 확인</a:t>
            </a:r>
            <a:endParaRPr lang="en-US" altLang="ko-KR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E99165B-41B9-31B6-34C1-CFF4F140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38" y="914400"/>
            <a:ext cx="11712575" cy="5724525"/>
          </a:xfrm>
        </p:spPr>
        <p:txBody>
          <a:bodyPr anchor="t">
            <a:normAutofit/>
          </a:bodyPr>
          <a:lstStyle/>
          <a:p>
            <a:r>
              <a:rPr lang="ko-KR" altLang="en-US" b="1" dirty="0"/>
              <a:t>자료 형태</a:t>
            </a:r>
            <a:endParaRPr lang="en-US" altLang="ko-KR" b="1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C3197D2-1CFB-2654-B23B-FE712F592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362614"/>
              </p:ext>
            </p:extLst>
          </p:nvPr>
        </p:nvGraphicFramePr>
        <p:xfrm>
          <a:off x="609600" y="1641987"/>
          <a:ext cx="11208774" cy="4996939"/>
        </p:xfrm>
        <a:graphic>
          <a:graphicData uri="http://schemas.openxmlformats.org/drawingml/2006/table">
            <a:tbl>
              <a:tblPr/>
              <a:tblGrid>
                <a:gridCol w="1961966">
                  <a:extLst>
                    <a:ext uri="{9D8B030D-6E8A-4147-A177-3AD203B41FA5}">
                      <a16:colId xmlns:a16="http://schemas.microsoft.com/office/drawing/2014/main" val="1970571761"/>
                    </a:ext>
                  </a:extLst>
                </a:gridCol>
                <a:gridCol w="1567815">
                  <a:extLst>
                    <a:ext uri="{9D8B030D-6E8A-4147-A177-3AD203B41FA5}">
                      <a16:colId xmlns:a16="http://schemas.microsoft.com/office/drawing/2014/main" val="4178496050"/>
                    </a:ext>
                  </a:extLst>
                </a:gridCol>
                <a:gridCol w="7678993">
                  <a:extLst>
                    <a:ext uri="{9D8B030D-6E8A-4147-A177-3AD203B41FA5}">
                      <a16:colId xmlns:a16="http://schemas.microsoft.com/office/drawing/2014/main" val="3122030147"/>
                    </a:ext>
                  </a:extLst>
                </a:gridCol>
              </a:tblGrid>
              <a:tr h="35416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휴먼명조"/>
                          <a:ea typeface="휴먼명조"/>
                        </a:rPr>
                        <a:t>구 분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한양신명조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휴먼명조"/>
                          <a:ea typeface="휴먼명조"/>
                        </a:rPr>
                        <a:t>특 성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818258"/>
                  </a:ext>
                </a:extLst>
              </a:tr>
              <a:tr h="855963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수치형 자료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numerical data)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또는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양적 자료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quantitative data)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연속형 자료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continuous data)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형태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)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소수점 형태의 표현 가능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연산 가능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집계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)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합계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평균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표준편차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분산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퍼센트 계산 가능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640688"/>
                  </a:ext>
                </a:extLst>
              </a:tr>
              <a:tr h="636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-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구간형 자료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  <a:ea typeface="휴먼명조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interval data)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형태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)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절대적 원점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기준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)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이 없어 상대적 차이는 의미가 있으나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그 비율은 의미가 없음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3203090"/>
                  </a:ext>
                </a:extLst>
              </a:tr>
              <a:tr h="636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-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비율형 자료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  <a:ea typeface="휴먼명조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rational data)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형태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)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절대적 원점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기준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)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이 있어 상대적 차이와 그 비율이 모두 의미가 있음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081206"/>
                  </a:ext>
                </a:extLst>
              </a:tr>
              <a:tr h="939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이산형 자료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discrete data)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형태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)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소수점 형태의 표현 불가능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연산 가능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집계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)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합계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퍼센트 계산 가능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평균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표준편차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분산 계산 가능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수학적 의미는 없음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)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257743"/>
                  </a:ext>
                </a:extLst>
              </a:tr>
              <a:tr h="93938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범주형 자료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categorical data)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또는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질적 자료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qualitative data)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순서형 자료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ordinal data)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형태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)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서열이나 선호도 의미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연산 불가능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집계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)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범주별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개수와 퍼센트 계산 가능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,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등간격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척도이면 평균 계산 가능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수학적 의미 없음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259923"/>
                  </a:ext>
                </a:extLst>
              </a:tr>
              <a:tr h="636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명목형 자료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nominal data)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형태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)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서열이나 선호도 의미 없음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연산 불가능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집계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)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범주별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개수와 퍼센트 계산 가능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816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08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E5AE06-61D1-915D-20D6-C967078A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ko-KR" altLang="en-US" sz="5000" dirty="0"/>
              <a:t>환경부의</a:t>
            </a:r>
            <a:br>
              <a:rPr lang="en-US" altLang="ko-KR" sz="5000" dirty="0"/>
            </a:br>
            <a:r>
              <a:rPr lang="ko-KR" altLang="en-US" sz="5000" dirty="0"/>
              <a:t>조류경보제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24E295-413B-754B-D56E-1E47C5178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2660904"/>
            <a:ext cx="4958080" cy="3547872"/>
          </a:xfrm>
        </p:spPr>
        <p:txBody>
          <a:bodyPr anchor="t"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/>
              <a:t>운영 목적</a:t>
            </a:r>
            <a:endParaRPr lang="en-US" altLang="ko-KR" sz="2200" b="1" dirty="0"/>
          </a:p>
          <a:p>
            <a:pPr marL="447675" lvl="1">
              <a:lnSpc>
                <a:spcPct val="150000"/>
              </a:lnSpc>
            </a:pPr>
            <a:r>
              <a:rPr lang="ko-KR" altLang="en-US" dirty="0"/>
              <a:t>조류발생 상황을 주기적으로 모니터링하여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일정한 수준 이상의 </a:t>
            </a:r>
            <a:r>
              <a:rPr lang="ko-KR" alt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유해남조류가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발생할 경우 경보를 발령하여 필요한</a:t>
            </a:r>
            <a:b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조치를 취함</a:t>
            </a:r>
            <a:r>
              <a:rPr lang="ko-KR" altLang="en-US" dirty="0"/>
              <a:t>으로써 수돗물을 안정적</a:t>
            </a:r>
            <a:br>
              <a:rPr lang="en-US" altLang="ko-KR" dirty="0"/>
            </a:br>
            <a:r>
              <a:rPr lang="ko-KR" altLang="en-US" dirty="0"/>
              <a:t>으로 공급하고 </a:t>
            </a:r>
            <a:r>
              <a:rPr lang="ko-KR" altLang="en-US" dirty="0" err="1"/>
              <a:t>친수활동시</a:t>
            </a:r>
            <a:r>
              <a:rPr lang="ko-KR" altLang="en-US" dirty="0"/>
              <a:t> 조류독소로부터 국민의 안전을 도모하기 위함</a:t>
            </a:r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752A67F-BFB2-2D47-43B8-F6F58C2EB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500" y="1819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D829E7A-CD9D-2B6A-B230-A96279CB6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762912"/>
              </p:ext>
            </p:extLst>
          </p:nvPr>
        </p:nvGraphicFramePr>
        <p:xfrm>
          <a:off x="5689600" y="365761"/>
          <a:ext cx="6136640" cy="5480302"/>
        </p:xfrm>
        <a:graphic>
          <a:graphicData uri="http://schemas.openxmlformats.org/drawingml/2006/table">
            <a:tbl>
              <a:tblPr firstRow="1" bandRow="1"/>
              <a:tblGrid>
                <a:gridCol w="701420">
                  <a:extLst>
                    <a:ext uri="{9D8B030D-6E8A-4147-A177-3AD203B41FA5}">
                      <a16:colId xmlns:a16="http://schemas.microsoft.com/office/drawing/2014/main" val="1741159745"/>
                    </a:ext>
                  </a:extLst>
                </a:gridCol>
                <a:gridCol w="2680405">
                  <a:extLst>
                    <a:ext uri="{9D8B030D-6E8A-4147-A177-3AD203B41FA5}">
                      <a16:colId xmlns:a16="http://schemas.microsoft.com/office/drawing/2014/main" val="3585205070"/>
                    </a:ext>
                  </a:extLst>
                </a:gridCol>
                <a:gridCol w="2754815">
                  <a:extLst>
                    <a:ext uri="{9D8B030D-6E8A-4147-A177-3AD203B41FA5}">
                      <a16:colId xmlns:a16="http://schemas.microsoft.com/office/drawing/2014/main" val="764234941"/>
                    </a:ext>
                  </a:extLst>
                </a:gridCol>
              </a:tblGrid>
              <a:tr h="5630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구분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조류경보제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수질예보제</a:t>
                      </a:r>
                      <a:r>
                        <a:rPr lang="ko-KR" altLang="en-US" sz="1400" b="1" kern="0" spc="0" baseline="3000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*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(’20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년 조류경보제와 통합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35986"/>
                  </a:ext>
                </a:extLst>
              </a:tr>
              <a:tr h="5831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도입 목적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6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경보 단계별 필요한 조치를 취함으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로써 수돗물을 안정적으로 공급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4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대강 보구간 수생태계 건강성과 수질관리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826384"/>
                  </a:ext>
                </a:extLst>
              </a:tr>
              <a:tr h="5765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도입 시기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1998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2012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755447"/>
                  </a:ext>
                </a:extLst>
              </a:tr>
              <a:tr h="11040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대상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2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상수원 호소</a:t>
                      </a:r>
                      <a:r>
                        <a:rPr lang="en-US" altLang="ko-KR" sz="1400" kern="0" spc="-2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·</a:t>
                      </a:r>
                      <a:r>
                        <a:rPr lang="ko-KR" altLang="en-US" sz="1400" kern="0" spc="-2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하천 </a:t>
                      </a:r>
                      <a:r>
                        <a:rPr lang="en-US" altLang="ko-KR" sz="1400" kern="0" spc="-2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28</a:t>
                      </a:r>
                      <a:r>
                        <a:rPr lang="ko-KR" altLang="en-US" sz="1400" kern="0" spc="-2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개</a:t>
                      </a:r>
                      <a:r>
                        <a:rPr lang="en-US" altLang="ko-KR" sz="1400" kern="0" spc="-2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-2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친수 </a:t>
                      </a:r>
                      <a:r>
                        <a:rPr lang="en-US" altLang="ko-KR" sz="1400" kern="0" spc="-2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</a:t>
                      </a:r>
                      <a:r>
                        <a:rPr lang="ko-KR" altLang="en-US" sz="1400" kern="0" spc="-2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-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호소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22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개소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(K-water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갬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13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개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-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상수원 하천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6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개소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-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친수활동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개소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4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대강 본류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(12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개 보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한양중고딕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※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전체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16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개 보 중 조류경보제 중복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4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개소 제외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7640678"/>
                  </a:ext>
                </a:extLst>
              </a:tr>
              <a:tr h="6567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발령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권자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하천･호소별 관리기관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유역･지방환경청장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/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시도지사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국립환경과학원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230095"/>
                  </a:ext>
                </a:extLst>
              </a:tr>
              <a:tr h="5831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분석 주기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주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회 이상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(‘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경계’ 이상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발령시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 주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회 이상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향후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7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일간 수질변화를 예측하여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주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회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월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목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예보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569030"/>
                  </a:ext>
                </a:extLst>
              </a:tr>
              <a:tr h="8370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측정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항목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수온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ph, DO,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클로로필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-a, </a:t>
                      </a:r>
                      <a:r>
                        <a:rPr lang="ko-KR" altLang="en-US" sz="1400" b="1" kern="0" spc="0">
                          <a:solidFill>
                            <a:srgbClr val="0000FF"/>
                          </a:solidFill>
                          <a:effectLst/>
                          <a:latin typeface="한양중고딕"/>
                          <a:ea typeface="한양중고딕"/>
                        </a:rPr>
                        <a:t>유해남조류 세포수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한양중고딕"/>
                        </a:rPr>
                        <a:t>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남조류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세포수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실측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),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클로로필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-a,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농도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예측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수온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총인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총질소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 등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예측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609678"/>
                  </a:ext>
                </a:extLst>
              </a:tr>
              <a:tr h="5765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발령 단계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관심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/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경계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/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대발생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관심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/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주의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/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경계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/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심각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66" marR="55966" marT="15473" marB="154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27515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AC0C3D0-DB54-4F1B-54AA-364AF1E901C7}"/>
              </a:ext>
            </a:extLst>
          </p:cNvPr>
          <p:cNvSpPr txBox="1"/>
          <p:nvPr/>
        </p:nvSpPr>
        <p:spPr>
          <a:xfrm>
            <a:off x="5554980" y="5846063"/>
            <a:ext cx="6136640" cy="66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marR="0" indent="-182563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* 2020년부터 </a:t>
            </a:r>
            <a:r>
              <a:rPr lang="en-US" altLang="ko-KR" sz="1500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수질예보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 </a:t>
            </a:r>
            <a:r>
              <a:rPr lang="en-US" altLang="ko-KR" sz="1500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지점을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 </a:t>
            </a:r>
            <a:r>
              <a:rPr lang="en-US" altLang="ko-KR" sz="1500" b="1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조류경보제에</a:t>
            </a:r>
            <a:r>
              <a:rPr lang="en-US" altLang="ko-KR" sz="1500" b="1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 </a:t>
            </a:r>
            <a:r>
              <a:rPr lang="en-US" altLang="ko-KR" sz="1500" b="1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편입</a:t>
            </a:r>
            <a:r>
              <a:rPr lang="en-US" altLang="ko-KR" sz="1500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시키고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 </a:t>
            </a:r>
            <a:r>
              <a:rPr lang="en-US" altLang="ko-KR" sz="1500" b="1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조류관찰지점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(</a:t>
            </a:r>
            <a:r>
              <a:rPr lang="en-US" altLang="ko-KR" sz="1500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조류경보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 </a:t>
            </a:r>
            <a:r>
              <a:rPr lang="en-US" altLang="ko-KR" sz="1500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발령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 </a:t>
            </a:r>
            <a:r>
              <a:rPr lang="en-US" altLang="ko-KR" sz="1500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미실시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)</a:t>
            </a:r>
            <a:r>
              <a:rPr lang="en-US" altLang="ko-KR" sz="1500" b="1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으로</a:t>
            </a:r>
            <a:r>
              <a:rPr lang="en-US" altLang="ko-KR" sz="1500" b="1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 </a:t>
            </a:r>
            <a:r>
              <a:rPr lang="en-US" altLang="ko-KR" sz="1500" b="1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명칭을</a:t>
            </a:r>
            <a:r>
              <a:rPr lang="en-US" altLang="ko-KR" sz="1500" b="1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 </a:t>
            </a:r>
            <a:r>
              <a:rPr lang="en-US" altLang="ko-KR" sz="1500" b="1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바꿔서</a:t>
            </a:r>
            <a:r>
              <a:rPr lang="en-US" altLang="ko-KR" sz="1500" b="1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 </a:t>
            </a:r>
            <a:r>
              <a:rPr lang="en-US" altLang="ko-KR" sz="1500" b="1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운영</a:t>
            </a:r>
            <a:endParaRPr lang="en-US" altLang="ko-KR" sz="15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한양중고딕"/>
            </a:endParaRPr>
          </a:p>
        </p:txBody>
      </p:sp>
    </p:spTree>
    <p:extLst>
      <p:ext uri="{BB962C8B-B14F-4D97-AF65-F5344CB8AC3E}">
        <p14:creationId xmlns:p14="http://schemas.microsoft.com/office/powerpoint/2010/main" val="1903121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0">
            <a:extLst>
              <a:ext uri="{FF2B5EF4-FFF2-40B4-BE49-F238E27FC236}">
                <a16:creationId xmlns:a16="http://schemas.microsoft.com/office/drawing/2014/main" id="{A13D5EAA-FE65-0B50-A22A-B91AAB9E76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64" b="9131"/>
          <a:stretch>
            <a:fillRect/>
          </a:stretch>
        </p:blipFill>
        <p:spPr>
          <a:xfrm>
            <a:off x="7636103" y="4202436"/>
            <a:ext cx="4324985" cy="203047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7EE2E7-2911-EE16-278F-C7053F4DF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219649"/>
            <a:ext cx="11711708" cy="620857"/>
          </a:xfrm>
        </p:spPr>
        <p:txBody>
          <a:bodyPr>
            <a:normAutofit/>
          </a:bodyPr>
          <a:lstStyle/>
          <a:p>
            <a:r>
              <a:rPr lang="ko-KR" altLang="ko-KR" dirty="0"/>
              <a:t>② 데이터 </a:t>
            </a:r>
            <a:r>
              <a:rPr lang="ko-KR" altLang="ko-KR" dirty="0" err="1"/>
              <a:t>전처리</a:t>
            </a:r>
            <a:r>
              <a:rPr lang="ko-KR" altLang="ko-KR" dirty="0"/>
              <a:t> </a:t>
            </a:r>
            <a:r>
              <a:rPr lang="en-US" altLang="ko-KR" dirty="0"/>
              <a:t>(Data Processing)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2133DC-D074-55FB-8E5E-9F3149FAF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38" y="1376751"/>
            <a:ext cx="11712575" cy="5262174"/>
          </a:xfrm>
        </p:spPr>
        <p:txBody>
          <a:bodyPr>
            <a:normAutofit lnSpcReduction="10000"/>
          </a:bodyPr>
          <a:lstStyle/>
          <a:p>
            <a:r>
              <a:rPr lang="en-US" altLang="ko-KR" b="1" dirty="0" err="1"/>
              <a:t>이상값</a:t>
            </a:r>
            <a:r>
              <a:rPr lang="en-US" altLang="ko-KR" b="1" dirty="0"/>
              <a:t> (Outlier)</a:t>
            </a:r>
          </a:p>
          <a:p>
            <a:pPr lvl="1"/>
            <a:r>
              <a:rPr lang="ko-KR" altLang="en-US" dirty="0"/>
              <a:t>일반적인 데이터 분포를 따르지 않는 값으로</a:t>
            </a:r>
            <a:r>
              <a:rPr lang="en-US" altLang="ko-KR" dirty="0"/>
              <a:t>, </a:t>
            </a:r>
            <a:r>
              <a:rPr lang="ko-KR" altLang="en-US" dirty="0"/>
              <a:t>관측된 데이터의 범위에서 많이 벗어난 아주 작은 값이나 큰 값을 의미하는 상대적인 개념</a:t>
            </a:r>
            <a:endParaRPr lang="en-US" altLang="ko-KR" dirty="0"/>
          </a:p>
          <a:p>
            <a:pPr lvl="1"/>
            <a:r>
              <a:rPr lang="ko-KR" altLang="en-US" dirty="0"/>
              <a:t>오차 분산을 증가시키고 추정치가 편향되는 등 모델 학습과 결과 자체에 영향을 미치게 되므로 제거 또는 대체 필요</a:t>
            </a:r>
            <a:endParaRPr lang="en-US" altLang="ko-KR" dirty="0"/>
          </a:p>
          <a:p>
            <a:r>
              <a:rPr lang="en-US" altLang="ko-KR" b="1" dirty="0"/>
              <a:t>Z-score </a:t>
            </a:r>
            <a:r>
              <a:rPr lang="ko-KR" altLang="en-US" b="1" dirty="0"/>
              <a:t>방법</a:t>
            </a:r>
            <a:endParaRPr lang="en-US" altLang="ko-KR" b="1" dirty="0"/>
          </a:p>
          <a:p>
            <a:pPr lvl="1"/>
            <a:r>
              <a:rPr lang="pl-PL" altLang="ko-KR" sz="1800" kern="0" spc="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Z-score(Z = | x - </a:t>
            </a:r>
            <a:r>
              <a:rPr lang="pl-PL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μ </a:t>
            </a:r>
            <a:r>
              <a:rPr lang="pl-PL" altLang="ko-KR" sz="1800" kern="0" spc="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| / </a:t>
            </a:r>
            <a:r>
              <a:rPr lang="pl-PL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σ</a:t>
            </a:r>
            <a:r>
              <a:rPr lang="pl-PL" altLang="ko-KR" sz="1800" kern="0" spc="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)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, </a:t>
            </a:r>
            <a:r>
              <a:rPr lang="en-US" altLang="ko-KR" sz="18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정규분포</a:t>
            </a:r>
            <a:r>
              <a:rPr lang="en-US" altLang="ko-KR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가정</a:t>
            </a:r>
            <a:r>
              <a:rPr lang="en-US" altLang="ko-KR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8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필요</a:t>
            </a:r>
            <a:endParaRPr lang="en-US" altLang="ko-KR" sz="1600" b="1" kern="0" spc="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한양신명조"/>
              <a:ea typeface="휴먼명조"/>
            </a:endParaRPr>
          </a:p>
          <a:p>
            <a:pPr lvl="1"/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각각의 데이터 값과 평균의 거리가 표준편차와 비교해 특정 범위*</a:t>
            </a:r>
            <a:b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</a:b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벗어나면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(x =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±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Z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σ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)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이상값으로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판정하고 제거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1071563" lvl="2" indent="-157163">
              <a:buNone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* 특정 범위는 일반적으로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Z = 3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을 기준으로 하지만 데이터의 특성을</a:t>
            </a:r>
            <a:b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</a:b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잘 알고 있는 분석자의 경험에 따라 설정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lvl="1"/>
            <a:endParaRPr lang="pl-PL" altLang="ko-KR" sz="18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F85B44-05F2-154A-2DFB-523404275BA4}"/>
              </a:ext>
            </a:extLst>
          </p:cNvPr>
          <p:cNvSpPr txBox="1"/>
          <p:nvPr/>
        </p:nvSpPr>
        <p:spPr>
          <a:xfrm>
            <a:off x="249381" y="958259"/>
            <a:ext cx="11711707" cy="40011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데이터 전처리란 데이터를 분석을 위해 수집한 데이터를 분석에 적합한 형태로 가공하는 과정을 총칭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1C99D-AF31-63A6-8DBB-DD3F6333A4A5}"/>
              </a:ext>
            </a:extLst>
          </p:cNvPr>
          <p:cNvSpPr txBox="1"/>
          <p:nvPr/>
        </p:nvSpPr>
        <p:spPr>
          <a:xfrm>
            <a:off x="7621842" y="6119614"/>
            <a:ext cx="4546385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&lt;Z-score 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방법에 의한 </a:t>
            </a:r>
            <a:r>
              <a:rPr lang="ko-KR" altLang="en-US" sz="1800" b="1" kern="0" spc="0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이상값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판정 기준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800" b="1" kern="0" spc="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161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D53FE-1535-5F91-E7C0-3F6AF49C0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219649"/>
            <a:ext cx="11711708" cy="620857"/>
          </a:xfrm>
        </p:spPr>
        <p:txBody>
          <a:bodyPr/>
          <a:lstStyle/>
          <a:p>
            <a:r>
              <a:rPr lang="ko-KR" altLang="ko-KR" dirty="0"/>
              <a:t>② 데이터 </a:t>
            </a:r>
            <a:r>
              <a:rPr lang="ko-KR" altLang="ko-KR" dirty="0" err="1"/>
              <a:t>전처리</a:t>
            </a:r>
            <a:r>
              <a:rPr lang="ko-KR" altLang="ko-KR" dirty="0"/>
              <a:t> </a:t>
            </a:r>
            <a:r>
              <a:rPr lang="en-US" altLang="ko-KR" dirty="0"/>
              <a:t>(Data Processing)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C87C29-DBAB-CDC0-E19A-331BAC5C5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914400"/>
            <a:ext cx="11711708" cy="5723951"/>
          </a:xfrm>
        </p:spPr>
        <p:txBody>
          <a:bodyPr>
            <a:normAutofit/>
          </a:bodyPr>
          <a:lstStyle/>
          <a:p>
            <a:r>
              <a:rPr lang="en-US" altLang="ko-KR" b="1" dirty="0"/>
              <a:t>IQR </a:t>
            </a:r>
            <a:r>
              <a:rPr lang="en-US" altLang="ko-KR" b="1" dirty="0" err="1"/>
              <a:t>방법</a:t>
            </a:r>
            <a:endParaRPr lang="en-US" altLang="ko-KR" b="1" dirty="0"/>
          </a:p>
          <a:p>
            <a:pPr lvl="1"/>
            <a:r>
              <a:rPr lang="en-US" altLang="ko-KR" dirty="0"/>
              <a:t>EDA</a:t>
            </a:r>
            <a:r>
              <a:rPr lang="ko-KR" altLang="en-US" dirty="0"/>
              <a:t>를 개발한 존 </a:t>
            </a:r>
            <a:r>
              <a:rPr lang="ko-KR" altLang="en-US" dirty="0" err="1"/>
              <a:t>튜키가</a:t>
            </a:r>
            <a:r>
              <a:rPr lang="ko-KR" altLang="en-US" dirty="0"/>
              <a:t> 제안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데이터가 정규분포를 이루지 않을 때 활용</a:t>
            </a:r>
            <a:r>
              <a:rPr lang="ko-KR" altLang="en-US" dirty="0"/>
              <a:t>할 수 있는 간단하고 직관적인 </a:t>
            </a:r>
            <a:r>
              <a:rPr lang="ko-KR" altLang="en-US" dirty="0" err="1"/>
              <a:t>이상값</a:t>
            </a:r>
            <a:r>
              <a:rPr lang="ko-KR" altLang="en-US" dirty="0"/>
              <a:t> 탐색방법</a:t>
            </a:r>
            <a:endParaRPr lang="en-US" altLang="ko-KR" dirty="0"/>
          </a:p>
          <a:p>
            <a:pPr lvl="1"/>
            <a:r>
              <a:rPr lang="ko-KR" altLang="en-US" dirty="0"/>
              <a:t>데이터를 값 기준으로 정렬한 후</a:t>
            </a:r>
            <a:r>
              <a:rPr lang="en-US" altLang="ko-KR" dirty="0"/>
              <a:t>, </a:t>
            </a:r>
            <a:r>
              <a:rPr lang="ko-KR" altLang="en-US" dirty="0"/>
              <a:t>데이터의 분포에 따라 </a:t>
            </a:r>
            <a:r>
              <a:rPr lang="en-US" altLang="ko-KR" dirty="0"/>
              <a:t>4</a:t>
            </a:r>
            <a:r>
              <a:rPr lang="ko-KR" altLang="en-US" dirty="0"/>
              <a:t>분위</a:t>
            </a:r>
            <a:r>
              <a:rPr lang="en-US" altLang="ko-KR" dirty="0"/>
              <a:t>(Quartiles)</a:t>
            </a:r>
            <a:r>
              <a:rPr lang="ko-KR" altLang="en-US" dirty="0"/>
              <a:t>로 정렬</a:t>
            </a:r>
            <a:endParaRPr lang="en-US" altLang="ko-KR" dirty="0"/>
          </a:p>
          <a:p>
            <a:pPr lvl="1"/>
            <a:r>
              <a:rPr lang="en-US" altLang="ko-KR" dirty="0"/>
              <a:t>IQR(Interquartile Range)</a:t>
            </a:r>
          </a:p>
          <a:p>
            <a:pPr lvl="2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Q3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에서 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Q1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을 뺀 값</a:t>
            </a:r>
            <a:r>
              <a:rPr lang="ko-KR" altLang="en-US" dirty="0"/>
              <a:t>으로 </a:t>
            </a:r>
            <a:r>
              <a:rPr lang="en-US" altLang="ko-KR" dirty="0"/>
              <a:t>Q1은 </a:t>
            </a:r>
            <a:r>
              <a:rPr lang="en-US" altLang="ko-KR" dirty="0" err="1"/>
              <a:t>최소값을</a:t>
            </a:r>
            <a:r>
              <a:rPr lang="en-US" altLang="ko-KR" dirty="0"/>
              <a:t> </a:t>
            </a:r>
            <a:r>
              <a:rPr lang="en-US" altLang="ko-KR" dirty="0" err="1"/>
              <a:t>포함한</a:t>
            </a:r>
            <a:r>
              <a:rPr lang="en-US" altLang="ko-KR" dirty="0"/>
              <a:t> </a:t>
            </a:r>
            <a:r>
              <a:rPr lang="en-US" altLang="ko-KR" dirty="0" err="1"/>
              <a:t>하위</a:t>
            </a:r>
            <a:br>
              <a:rPr lang="en-US" altLang="ko-KR" dirty="0"/>
            </a:br>
            <a:r>
              <a:rPr lang="en-US" altLang="ko-KR" dirty="0"/>
              <a:t>25% </a:t>
            </a:r>
            <a:r>
              <a:rPr lang="en-US" altLang="ko-KR" dirty="0" err="1"/>
              <a:t>범위</a:t>
            </a:r>
            <a:r>
              <a:rPr lang="en-US" altLang="ko-KR" dirty="0"/>
              <a:t>, Q3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en-US" altLang="ko-KR" dirty="0" err="1"/>
              <a:t>최대값을</a:t>
            </a:r>
            <a:r>
              <a:rPr lang="en-US" altLang="ko-KR" dirty="0"/>
              <a:t> </a:t>
            </a:r>
            <a:r>
              <a:rPr lang="en-US" altLang="ko-KR" dirty="0" err="1"/>
              <a:t>포함한</a:t>
            </a:r>
            <a:r>
              <a:rPr lang="en-US" altLang="ko-KR" dirty="0"/>
              <a:t> </a:t>
            </a:r>
            <a:r>
              <a:rPr lang="en-US" altLang="ko-KR" dirty="0" err="1"/>
              <a:t>상위</a:t>
            </a:r>
            <a:r>
              <a:rPr lang="en-US" altLang="ko-KR" dirty="0"/>
              <a:t> 25% </a:t>
            </a:r>
            <a:r>
              <a:rPr lang="en-US" altLang="ko-KR" dirty="0" err="1"/>
              <a:t>범위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Q3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Q1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에서 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IQR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의 특정 배수 이상 벗어난 값</a:t>
            </a:r>
            <a:r>
              <a:rPr lang="ko-KR" altLang="en-US" dirty="0"/>
              <a:t>들을</a:t>
            </a:r>
            <a:br>
              <a:rPr lang="en-US" altLang="ko-KR" dirty="0"/>
            </a:br>
            <a:r>
              <a:rPr lang="ko-KR" altLang="en-US" dirty="0" err="1"/>
              <a:t>이상값으로</a:t>
            </a:r>
            <a:r>
              <a:rPr lang="ko-KR" altLang="en-US" dirty="0"/>
              <a:t> 판정하고 제거</a:t>
            </a:r>
            <a:endParaRPr lang="en-US" altLang="ko-KR" dirty="0"/>
          </a:p>
          <a:p>
            <a:pPr lvl="2"/>
            <a:r>
              <a:rPr lang="ko-KR" altLang="en-US" dirty="0"/>
              <a:t>특정 배수는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보통 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1.5~3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을 사용</a:t>
            </a:r>
            <a:r>
              <a:rPr lang="ko-KR" altLang="en-US" dirty="0"/>
              <a:t>하지만 그 이상의 값을</a:t>
            </a:r>
            <a:br>
              <a:rPr lang="en-US" altLang="ko-KR" dirty="0"/>
            </a:br>
            <a:r>
              <a:rPr lang="ko-KR" altLang="en-US" dirty="0"/>
              <a:t>곱하기도 하며</a:t>
            </a:r>
            <a:r>
              <a:rPr lang="en-US" altLang="ko-KR" dirty="0"/>
              <a:t>, </a:t>
            </a:r>
            <a:r>
              <a:rPr lang="ko-KR" altLang="en-US" dirty="0"/>
              <a:t>값이 클수록 더욱 최극단의 </a:t>
            </a:r>
            <a:r>
              <a:rPr lang="ko-KR" altLang="en-US" dirty="0" err="1"/>
              <a:t>이상값</a:t>
            </a:r>
            <a:r>
              <a:rPr lang="ko-KR" altLang="en-US" dirty="0"/>
              <a:t> 처리</a:t>
            </a:r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Picture 32">
            <a:extLst>
              <a:ext uri="{FF2B5EF4-FFF2-40B4-BE49-F238E27FC236}">
                <a16:creationId xmlns:a16="http://schemas.microsoft.com/office/drawing/2014/main" id="{6CB1A489-21B2-3091-43F2-1262544CAA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87" t="2730" r="6709" b="8861"/>
          <a:stretch>
            <a:fillRect/>
          </a:stretch>
        </p:blipFill>
        <p:spPr>
          <a:xfrm>
            <a:off x="7374194" y="3077497"/>
            <a:ext cx="4567955" cy="332407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E140D4-D4A4-FAE6-8A33-CC6A0A7EBF64}"/>
              </a:ext>
            </a:extLst>
          </p:cNvPr>
          <p:cNvSpPr txBox="1"/>
          <p:nvPr/>
        </p:nvSpPr>
        <p:spPr>
          <a:xfrm>
            <a:off x="7374194" y="6302379"/>
            <a:ext cx="4817806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&lt;IQR </a:t>
            </a:r>
            <a:r>
              <a:rPr lang="en-US" altLang="ko-KR" sz="1800" b="1" kern="0" spc="0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방법에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kern="0" spc="0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의한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kern="0" spc="0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이상값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kern="0" spc="0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판정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kern="0" spc="0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88454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3F3EF-E2F6-3F52-D137-77F4F2988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219649"/>
            <a:ext cx="11711708" cy="620857"/>
          </a:xfrm>
        </p:spPr>
        <p:txBody>
          <a:bodyPr>
            <a:normAutofit/>
          </a:bodyPr>
          <a:lstStyle/>
          <a:p>
            <a:r>
              <a:rPr lang="ko-KR" altLang="ko-KR" dirty="0"/>
              <a:t>② 데이터 </a:t>
            </a:r>
            <a:r>
              <a:rPr lang="ko-KR" altLang="ko-KR" dirty="0" err="1"/>
              <a:t>전처리</a:t>
            </a:r>
            <a:r>
              <a:rPr lang="ko-KR" altLang="ko-KR" dirty="0"/>
              <a:t> </a:t>
            </a:r>
            <a:r>
              <a:rPr lang="en-US" altLang="ko-KR" dirty="0"/>
              <a:t>(Data Processing)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136D39-B576-FBCA-E1F0-978F9BF58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914400"/>
            <a:ext cx="11711708" cy="5723951"/>
          </a:xfrm>
        </p:spPr>
        <p:txBody>
          <a:bodyPr>
            <a:normAutofit lnSpcReduction="10000"/>
          </a:bodyPr>
          <a:lstStyle/>
          <a:p>
            <a:r>
              <a:rPr lang="ko-KR" altLang="en-US" b="1" dirty="0" err="1"/>
              <a:t>결측값</a:t>
            </a:r>
            <a:r>
              <a:rPr lang="ko-KR" altLang="en-US" b="1" dirty="0"/>
              <a:t> </a:t>
            </a:r>
            <a:r>
              <a:rPr lang="en-US" altLang="ko-KR" b="1" dirty="0"/>
              <a:t>(Missing value)</a:t>
            </a:r>
          </a:p>
          <a:p>
            <a:pPr lvl="1"/>
            <a:r>
              <a:rPr lang="en-US" altLang="ko-KR" dirty="0"/>
              <a:t>N/A(Not Available), </a:t>
            </a:r>
            <a:r>
              <a:rPr lang="en-US" altLang="ko-KR" dirty="0" err="1"/>
              <a:t>NaN</a:t>
            </a:r>
            <a:r>
              <a:rPr lang="en-US" altLang="ko-KR" dirty="0"/>
              <a:t>(Not a Number), Null, </a:t>
            </a:r>
            <a:r>
              <a:rPr lang="ko-KR" altLang="en-US" dirty="0"/>
              <a:t>공백</a:t>
            </a:r>
            <a:r>
              <a:rPr lang="en-US" altLang="ko-KR" dirty="0"/>
              <a:t>, “-”, “0” </a:t>
            </a:r>
            <a:r>
              <a:rPr lang="ko-KR" altLang="en-US" dirty="0"/>
              <a:t>등 다양한 형태로 표시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분석결과의 편향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(bias)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이나 통계적 </a:t>
            </a:r>
            <a:r>
              <a:rPr lang="ko-KR" alt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검정력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(statistical power)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약화</a:t>
            </a:r>
            <a:r>
              <a:rPr lang="ko-KR" altLang="en-US" dirty="0"/>
              <a:t> 등의 문제를 일으킴</a:t>
            </a:r>
            <a:endParaRPr lang="en-US" altLang="ko-KR" dirty="0"/>
          </a:p>
          <a:p>
            <a:pPr lvl="1"/>
            <a:r>
              <a:rPr lang="ko-KR" altLang="en-US" dirty="0" err="1"/>
              <a:t>전처리</a:t>
            </a:r>
            <a:r>
              <a:rPr lang="ko-KR" altLang="en-US" dirty="0"/>
              <a:t> 단계에서 제거</a:t>
            </a:r>
            <a:r>
              <a:rPr lang="en-US" altLang="ko-KR" dirty="0"/>
              <a:t>(deletion)</a:t>
            </a:r>
            <a:r>
              <a:rPr lang="ko-KR" altLang="en-US" dirty="0"/>
              <a:t>하거나 적절하게 대체</a:t>
            </a:r>
            <a:r>
              <a:rPr lang="en-US" altLang="ko-KR" dirty="0"/>
              <a:t>(imputation)</a:t>
            </a:r>
            <a:r>
              <a:rPr lang="ko-KR" altLang="en-US" dirty="0"/>
              <a:t>하여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데이터 일관성 유지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ko-KR" altLang="en-US" b="1" dirty="0" err="1"/>
              <a:t>결측값</a:t>
            </a:r>
            <a:r>
              <a:rPr lang="ko-KR" altLang="en-US" b="1" dirty="0"/>
              <a:t> 발생 </a:t>
            </a:r>
            <a:r>
              <a:rPr lang="ko-KR" altLang="en-US" b="1" dirty="0" err="1"/>
              <a:t>매커니즘</a:t>
            </a:r>
            <a:endParaRPr lang="en-US" altLang="ko-KR" b="1" dirty="0"/>
          </a:p>
          <a:p>
            <a:pPr lvl="1"/>
            <a:r>
              <a:rPr lang="ko-KR" altLang="en-US" b="1" dirty="0"/>
              <a:t>완전 무작위 결측</a:t>
            </a:r>
            <a:r>
              <a:rPr lang="en-US" altLang="ko-KR" dirty="0"/>
              <a:t>(</a:t>
            </a:r>
            <a:r>
              <a:rPr lang="en-US" altLang="ko-KR" b="1" dirty="0"/>
              <a:t>MCAR</a:t>
            </a:r>
            <a:r>
              <a:rPr lang="en-US" altLang="ko-KR" dirty="0"/>
              <a:t>: Missing Completely At Random): </a:t>
            </a:r>
            <a:r>
              <a:rPr lang="ko-KR" altLang="en-US" dirty="0" err="1"/>
              <a:t>결측값이</a:t>
            </a:r>
            <a:r>
              <a:rPr lang="ko-KR" altLang="en-US" dirty="0"/>
              <a:t> 다른 변수와 아무런 관련 없이 순전히 확률적으로 결정되는 경우</a:t>
            </a:r>
            <a:endParaRPr lang="en-US" altLang="ko-KR" dirty="0"/>
          </a:p>
          <a:p>
            <a:pPr lvl="1"/>
            <a:r>
              <a:rPr lang="ko-KR" altLang="en-US" b="1" dirty="0"/>
              <a:t>무작위 결측</a:t>
            </a:r>
            <a:r>
              <a:rPr lang="en-US" altLang="ko-KR" dirty="0"/>
              <a:t>(</a:t>
            </a:r>
            <a:r>
              <a:rPr lang="en-US" altLang="ko-KR" b="1" dirty="0"/>
              <a:t>MAR</a:t>
            </a:r>
            <a:r>
              <a:rPr lang="en-US" altLang="ko-KR" dirty="0"/>
              <a:t>: Missing At Random):</a:t>
            </a:r>
            <a:r>
              <a:rPr lang="ko-KR" altLang="en-US" dirty="0"/>
              <a:t> </a:t>
            </a:r>
            <a:r>
              <a:rPr lang="ko-KR" altLang="en-US" dirty="0" err="1"/>
              <a:t>결측값이</a:t>
            </a:r>
            <a:r>
              <a:rPr lang="ko-KR" altLang="en-US" dirty="0"/>
              <a:t> 특정 변수와 관련이 있으나</a:t>
            </a:r>
            <a:r>
              <a:rPr lang="en-US" altLang="ko-KR" dirty="0"/>
              <a:t>, </a:t>
            </a:r>
            <a:r>
              <a:rPr lang="ko-KR" altLang="en-US" dirty="0"/>
              <a:t>얻고자 하는 결과와는 상관이 없을 경우</a:t>
            </a:r>
            <a:endParaRPr lang="en-US" altLang="ko-KR" dirty="0"/>
          </a:p>
          <a:p>
            <a:pPr lvl="1"/>
            <a:r>
              <a:rPr lang="ko-KR" altLang="en-US" b="1" dirty="0" err="1"/>
              <a:t>비무작위</a:t>
            </a:r>
            <a:r>
              <a:rPr lang="ko-KR" altLang="en-US" b="1" dirty="0"/>
              <a:t> 결측</a:t>
            </a:r>
            <a:r>
              <a:rPr lang="en-US" altLang="ko-KR" dirty="0"/>
              <a:t>(</a:t>
            </a:r>
            <a:r>
              <a:rPr lang="en-US" altLang="ko-KR" b="1" dirty="0"/>
              <a:t>MNAR</a:t>
            </a:r>
            <a:r>
              <a:rPr lang="en-US" altLang="ko-KR" dirty="0"/>
              <a:t>: Missing Not At Random):</a:t>
            </a:r>
            <a:r>
              <a:rPr lang="ko-KR" altLang="en-US" dirty="0"/>
              <a:t> </a:t>
            </a:r>
            <a:r>
              <a:rPr lang="ko-KR" altLang="en-US" dirty="0" err="1"/>
              <a:t>결측값이</a:t>
            </a:r>
            <a:r>
              <a:rPr lang="ko-KR" altLang="en-US" dirty="0"/>
              <a:t> 다른 변수와 상관성이 있는 경우</a:t>
            </a:r>
            <a:endParaRPr lang="en-US" altLang="ko-KR" dirty="0"/>
          </a:p>
          <a:p>
            <a:pPr lvl="2"/>
            <a:r>
              <a:rPr lang="ko-KR" altLang="en-US" dirty="0"/>
              <a:t>실제 관계가 있는지를 검증하는 것은 불가능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2128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F9875-38B6-7B59-ECB3-63BCB917F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219649"/>
            <a:ext cx="11711708" cy="620857"/>
          </a:xfrm>
        </p:spPr>
        <p:txBody>
          <a:bodyPr/>
          <a:lstStyle/>
          <a:p>
            <a:r>
              <a:rPr lang="ko-KR" altLang="ko-KR" dirty="0"/>
              <a:t>② 데이터 </a:t>
            </a:r>
            <a:r>
              <a:rPr lang="ko-KR" altLang="ko-KR" dirty="0" err="1"/>
              <a:t>전처리</a:t>
            </a:r>
            <a:r>
              <a:rPr lang="ko-KR" altLang="ko-KR" dirty="0"/>
              <a:t> </a:t>
            </a:r>
            <a:r>
              <a:rPr lang="en-US" altLang="ko-KR" dirty="0"/>
              <a:t>(Data Processing)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119C8C-23E7-34DE-4580-AA32069FC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914400"/>
            <a:ext cx="11711708" cy="5723951"/>
          </a:xfrm>
        </p:spPr>
        <p:txBody>
          <a:bodyPr>
            <a:normAutofit/>
          </a:bodyPr>
          <a:lstStyle/>
          <a:p>
            <a:r>
              <a:rPr lang="ko-KR" altLang="en-US" b="1" dirty="0" err="1"/>
              <a:t>결측값</a:t>
            </a:r>
            <a:r>
              <a:rPr lang="ko-KR" altLang="en-US" b="1" dirty="0"/>
              <a:t> 처리 방법</a:t>
            </a:r>
          </a:p>
          <a:p>
            <a:pPr lvl="1"/>
            <a:r>
              <a:rPr lang="ko-KR" altLang="en-US" b="1" dirty="0"/>
              <a:t>제거</a:t>
            </a:r>
            <a:r>
              <a:rPr lang="en-US" altLang="ko-KR" b="1" dirty="0"/>
              <a:t>(Deletion): </a:t>
            </a:r>
            <a:r>
              <a:rPr lang="ko-KR" altLang="en-US" dirty="0" err="1"/>
              <a:t>결측치가</a:t>
            </a:r>
            <a:r>
              <a:rPr lang="ko-KR" altLang="en-US" dirty="0"/>
              <a:t> 있는 행이나 열 전체를 삭제하는 방법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무작위 결측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(MCAR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또는 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MAR)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이라면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가장 전통적인 방법은 제거</a:t>
            </a:r>
            <a:r>
              <a:rPr lang="ko-KR" altLang="en-US" dirty="0"/>
              <a:t>이나 데이터 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Sample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축소 또는 편향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(bias)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등 왜곡 발생 가능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ko-KR" altLang="en-US" dirty="0"/>
              <a:t>데이터가 충분하거나 </a:t>
            </a:r>
            <a:r>
              <a:rPr lang="ko-KR" altLang="en-US" dirty="0" err="1"/>
              <a:t>결측된</a:t>
            </a:r>
            <a:r>
              <a:rPr lang="ko-KR" altLang="en-US" dirty="0"/>
              <a:t> 데이터의 비율이 높지 않으면</a:t>
            </a:r>
            <a:r>
              <a:rPr lang="en-US" altLang="ko-KR" dirty="0"/>
              <a:t>(</a:t>
            </a:r>
            <a:r>
              <a:rPr lang="ko-KR" altLang="en-US" dirty="0"/>
              <a:t>일반적으로 </a:t>
            </a:r>
            <a:r>
              <a:rPr lang="en-US" altLang="ko-KR" dirty="0"/>
              <a:t>10% </a:t>
            </a:r>
            <a:r>
              <a:rPr lang="ko-KR" altLang="en-US" dirty="0"/>
              <a:t>미만</a:t>
            </a:r>
            <a:r>
              <a:rPr lang="en-US" altLang="ko-KR" dirty="0"/>
              <a:t>) </a:t>
            </a:r>
            <a:r>
              <a:rPr lang="ko-KR" altLang="en-US" dirty="0"/>
              <a:t>객체 단위로 제거</a:t>
            </a:r>
            <a:endParaRPr lang="en-US" altLang="ko-KR" dirty="0"/>
          </a:p>
          <a:p>
            <a:pPr lvl="2"/>
            <a:r>
              <a:rPr lang="ko-KR" altLang="en-US" dirty="0"/>
              <a:t>최대한 학습데이터 확보를 위해 적절한 값으로 대체하는 것이 </a:t>
            </a:r>
            <a:r>
              <a:rPr lang="ko-KR" altLang="en-US" dirty="0" err="1"/>
              <a:t>바람직</a:t>
            </a:r>
            <a:r>
              <a:rPr lang="en-US" altLang="ko-KR" dirty="0"/>
              <a:t>(</a:t>
            </a:r>
            <a:r>
              <a:rPr lang="ko-KR" altLang="en-US" dirty="0"/>
              <a:t>일반적으로 </a:t>
            </a:r>
            <a:r>
              <a:rPr lang="en-US" altLang="ko-KR" dirty="0"/>
              <a:t>10~50%</a:t>
            </a:r>
            <a:r>
              <a:rPr lang="ko-KR" altLang="en-US" dirty="0"/>
              <a:t>미만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결측 비율이 지나치게 높으면</a:t>
            </a:r>
            <a:r>
              <a:rPr lang="en-US" altLang="ko-KR" dirty="0"/>
              <a:t>(</a:t>
            </a:r>
            <a:r>
              <a:rPr lang="ko-KR" altLang="en-US" dirty="0"/>
              <a:t>일반적으로 </a:t>
            </a:r>
            <a:r>
              <a:rPr lang="en-US" altLang="ko-KR" dirty="0"/>
              <a:t>50% </a:t>
            </a:r>
            <a:r>
              <a:rPr lang="ko-KR" altLang="en-US" dirty="0"/>
              <a:t>이상</a:t>
            </a:r>
            <a:r>
              <a:rPr lang="en-US" altLang="ko-KR" dirty="0"/>
              <a:t>) </a:t>
            </a:r>
            <a:r>
              <a:rPr lang="ko-KR" altLang="en-US" dirty="0"/>
              <a:t>통계적 의미를 찾기 어려우므로 해당 변수 제거</a:t>
            </a:r>
          </a:p>
          <a:p>
            <a:pPr lvl="1"/>
            <a:r>
              <a:rPr lang="ko-KR" altLang="en-US" b="1" dirty="0"/>
              <a:t>단일대체</a:t>
            </a:r>
            <a:r>
              <a:rPr lang="en-US" altLang="ko-KR" b="1" dirty="0"/>
              <a:t>(Single Imputation):</a:t>
            </a:r>
            <a:r>
              <a:rPr lang="en-US" altLang="ko-KR" dirty="0"/>
              <a:t> </a:t>
            </a:r>
            <a:r>
              <a:rPr lang="ko-KR" altLang="en-US" dirty="0"/>
              <a:t>각각의 </a:t>
            </a:r>
            <a:r>
              <a:rPr lang="ko-KR" altLang="en-US" dirty="0" err="1"/>
              <a:t>결측치를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일정한 과정을 통해 생성된 하나의 값으로 대체</a:t>
            </a:r>
            <a:r>
              <a:rPr lang="en-US" altLang="ko-KR" dirty="0"/>
              <a:t>,</a:t>
            </a:r>
            <a:r>
              <a:rPr lang="ko-KR" altLang="en-US" dirty="0"/>
              <a:t> 간단하나 대체로 인한 불확실성을 설명하기에는 미비</a:t>
            </a:r>
            <a:endParaRPr lang="en-US" altLang="ko-KR" dirty="0"/>
          </a:p>
          <a:p>
            <a:pPr lvl="1"/>
            <a:r>
              <a:rPr lang="ko-KR" altLang="en-US" b="1" dirty="0"/>
              <a:t>다중대체</a:t>
            </a:r>
            <a:r>
              <a:rPr lang="en-US" altLang="ko-KR" b="1" dirty="0"/>
              <a:t>(Multiple Imputation):</a:t>
            </a:r>
            <a:r>
              <a:rPr lang="en-US" altLang="ko-KR" dirty="0"/>
              <a:t> </a:t>
            </a:r>
            <a:r>
              <a:rPr lang="ko-KR" altLang="en-US" dirty="0" err="1"/>
              <a:t>결측값에</a:t>
            </a:r>
            <a:r>
              <a:rPr lang="ko-KR" altLang="en-US" dirty="0"/>
              <a:t> 대해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대체를 여러 번 수행하여 이들의 평균과 분산을 결합</a:t>
            </a:r>
            <a:r>
              <a:rPr lang="ko-KR" altLang="en-US" dirty="0"/>
              <a:t>하는 방법</a:t>
            </a:r>
            <a:r>
              <a:rPr lang="en-US" altLang="ko-KR" dirty="0"/>
              <a:t>, </a:t>
            </a:r>
            <a:r>
              <a:rPr lang="ko-KR" altLang="en-US" dirty="0"/>
              <a:t>대체로 인한 불확실성을 용이하게 추정할 수 있으나 계산비용 증가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108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16528-D8F7-091A-9286-A44C4443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② 데이터 </a:t>
            </a:r>
            <a:r>
              <a:rPr lang="ko-KR" altLang="ko-KR" dirty="0" err="1"/>
              <a:t>전처리</a:t>
            </a:r>
            <a:r>
              <a:rPr lang="ko-KR" altLang="ko-KR" dirty="0"/>
              <a:t> </a:t>
            </a:r>
            <a:r>
              <a:rPr lang="en-US" altLang="ko-KR" dirty="0"/>
              <a:t>(Data Processing)</a:t>
            </a:r>
            <a:endParaRPr lang="ko-KR" altLang="en-US" dirty="0"/>
          </a:p>
        </p:txBody>
      </p:sp>
      <p:pic>
        <p:nvPicPr>
          <p:cNvPr id="1025" name="_x599726560" descr="EMB00006374be34">
            <a:extLst>
              <a:ext uri="{FF2B5EF4-FFF2-40B4-BE49-F238E27FC236}">
                <a16:creationId xmlns:a16="http://schemas.microsoft.com/office/drawing/2014/main" id="{3F63219B-71AA-45C4-B789-64C31AE6B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" b="11156"/>
          <a:stretch>
            <a:fillRect/>
          </a:stretch>
        </p:blipFill>
        <p:spPr bwMode="auto">
          <a:xfrm>
            <a:off x="629263" y="1243779"/>
            <a:ext cx="10711578" cy="517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400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82F25-543D-4A56-AEE9-102CE9B5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② 데이터 </a:t>
            </a:r>
            <a:r>
              <a:rPr lang="ko-KR" altLang="ko-KR" dirty="0" err="1"/>
              <a:t>전처리</a:t>
            </a:r>
            <a:r>
              <a:rPr lang="ko-KR" altLang="ko-KR" dirty="0"/>
              <a:t> </a:t>
            </a:r>
            <a:r>
              <a:rPr lang="en-US" altLang="ko-KR" dirty="0"/>
              <a:t>(Data Processing)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F428DC-E923-41BC-B359-65276ECA9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914400"/>
            <a:ext cx="5846618" cy="5723951"/>
          </a:xfrm>
        </p:spPr>
        <p:txBody>
          <a:bodyPr/>
          <a:lstStyle/>
          <a:p>
            <a:r>
              <a:rPr lang="en-US" altLang="ko-KR" b="1" dirty="0"/>
              <a:t>RETAIN</a:t>
            </a:r>
            <a:r>
              <a:rPr lang="en-US" altLang="ko-KR" sz="2000" dirty="0"/>
              <a:t>(</a:t>
            </a:r>
            <a:r>
              <a:rPr lang="en-US" altLang="ko-KR" sz="2000" b="1" dirty="0" err="1"/>
              <a:t>RE</a:t>
            </a:r>
            <a:r>
              <a:rPr lang="en-US" altLang="ko-KR" sz="2000" dirty="0" err="1"/>
              <a:t>verse</a:t>
            </a:r>
            <a:r>
              <a:rPr lang="ko-KR" altLang="en-US" sz="2000" dirty="0"/>
              <a:t> </a:t>
            </a:r>
            <a:r>
              <a:rPr lang="en-US" altLang="ko-KR" sz="2000" b="1" dirty="0"/>
              <a:t>T</a:t>
            </a:r>
            <a:r>
              <a:rPr lang="en-US" altLang="ko-KR" sz="2000" dirty="0"/>
              <a:t>ime</a:t>
            </a:r>
            <a:r>
              <a:rPr lang="ko-KR" altLang="en-US" sz="2000" dirty="0"/>
              <a:t> </a:t>
            </a:r>
            <a:r>
              <a:rPr lang="en-US" altLang="ko-KR" sz="2000" b="1" dirty="0" err="1"/>
              <a:t>A</a:t>
            </a:r>
            <a:r>
              <a:rPr lang="en-US" altLang="ko-KR" sz="2000" dirty="0" err="1"/>
              <a:t>ttent</a:t>
            </a:r>
            <a:r>
              <a:rPr lang="en-US" altLang="ko-KR" sz="2000" b="1" dirty="0" err="1"/>
              <a:t>I</a:t>
            </a:r>
            <a:r>
              <a:rPr lang="en-US" altLang="ko-KR" sz="2000" dirty="0" err="1"/>
              <a:t>o</a:t>
            </a:r>
            <a:r>
              <a:rPr lang="en-US" altLang="ko-KR" sz="2000" b="1" dirty="0" err="1"/>
              <a:t>N</a:t>
            </a:r>
            <a:r>
              <a:rPr lang="ko-KR" altLang="en-US" sz="2000" dirty="0"/>
              <a:t> </a:t>
            </a:r>
            <a:r>
              <a:rPr lang="en-US" altLang="ko-KR" sz="2000" dirty="0"/>
              <a:t>mechanism)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7D7502-AE42-422D-956D-9434218B6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67" y="1497531"/>
            <a:ext cx="4660061" cy="2995812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525A795-65F4-4F8D-9B0A-FA7CD59227B3}"/>
              </a:ext>
            </a:extLst>
          </p:cNvPr>
          <p:cNvSpPr txBox="1">
            <a:spLocks/>
          </p:cNvSpPr>
          <p:nvPr/>
        </p:nvSpPr>
        <p:spPr>
          <a:xfrm>
            <a:off x="6925485" y="914400"/>
            <a:ext cx="4807448" cy="572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DTW</a:t>
            </a:r>
            <a:r>
              <a:rPr lang="en-US" altLang="ko-KR" sz="2000" dirty="0"/>
              <a:t>(</a:t>
            </a:r>
            <a:r>
              <a:rPr lang="en-US" altLang="ko-KR" sz="2000" b="1" dirty="0"/>
              <a:t>D</a:t>
            </a:r>
            <a:r>
              <a:rPr lang="en-US" altLang="ko-KR" sz="2000" dirty="0"/>
              <a:t>ynamic </a:t>
            </a:r>
            <a:r>
              <a:rPr lang="en-US" altLang="ko-KR" sz="2000" b="1" dirty="0"/>
              <a:t>T</a:t>
            </a:r>
            <a:r>
              <a:rPr lang="en-US" altLang="ko-KR" sz="2000" dirty="0"/>
              <a:t>ime </a:t>
            </a:r>
            <a:r>
              <a:rPr lang="en-US" altLang="ko-KR" sz="2000" b="1" dirty="0"/>
              <a:t>W</a:t>
            </a:r>
            <a:r>
              <a:rPr lang="en-US" altLang="ko-KR" sz="2000" dirty="0"/>
              <a:t>arping)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20E947-8A37-489D-8DF2-4FFD30B4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92" y="1536859"/>
            <a:ext cx="4660062" cy="23960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298A5D-4C05-406E-9566-861E69348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191" y="4028488"/>
            <a:ext cx="4660063" cy="25536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BC03B18-180A-48FD-85DF-AFC1EA0F2408}"/>
              </a:ext>
            </a:extLst>
          </p:cNvPr>
          <p:cNvSpPr/>
          <p:nvPr/>
        </p:nvSpPr>
        <p:spPr>
          <a:xfrm>
            <a:off x="754817" y="5758934"/>
            <a:ext cx="4342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0000FF"/>
                </a:solidFill>
              </a:rPr>
              <a:t>To</a:t>
            </a:r>
            <a:r>
              <a:rPr lang="ko-KR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ko-KR" sz="2400" b="1" dirty="0">
                <a:solidFill>
                  <a:srgbClr val="0000FF"/>
                </a:solidFill>
              </a:rPr>
              <a:t>Be</a:t>
            </a:r>
            <a:r>
              <a:rPr lang="ko-KR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ko-KR" sz="2400" b="1" dirty="0">
                <a:solidFill>
                  <a:srgbClr val="0000FF"/>
                </a:solidFill>
              </a:rPr>
              <a:t>Continue…. 24</a:t>
            </a:r>
            <a:r>
              <a:rPr lang="en-US" altLang="ko-KR" sz="2400" b="1" baseline="30000" dirty="0">
                <a:solidFill>
                  <a:srgbClr val="0000FF"/>
                </a:solidFill>
              </a:rPr>
              <a:t>th</a:t>
            </a:r>
            <a:r>
              <a:rPr lang="en-US" altLang="ko-KR" sz="2400" b="1" dirty="0">
                <a:solidFill>
                  <a:srgbClr val="0000FF"/>
                </a:solidFill>
              </a:rPr>
              <a:t>, April</a:t>
            </a:r>
          </a:p>
        </p:txBody>
      </p:sp>
    </p:spTree>
    <p:extLst>
      <p:ext uri="{BB962C8B-B14F-4D97-AF65-F5344CB8AC3E}">
        <p14:creationId xmlns:p14="http://schemas.microsoft.com/office/powerpoint/2010/main" val="3871599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10C06-94DA-7F39-C925-99B2003E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219649"/>
            <a:ext cx="11711708" cy="620857"/>
          </a:xfrm>
        </p:spPr>
        <p:txBody>
          <a:bodyPr/>
          <a:lstStyle/>
          <a:p>
            <a:r>
              <a:rPr lang="ko-KR" altLang="ko-KR" dirty="0"/>
              <a:t>② 데이터 </a:t>
            </a:r>
            <a:r>
              <a:rPr lang="ko-KR" altLang="ko-KR" dirty="0" err="1"/>
              <a:t>전처리</a:t>
            </a:r>
            <a:r>
              <a:rPr lang="ko-KR" altLang="ko-KR" dirty="0"/>
              <a:t> </a:t>
            </a:r>
            <a:r>
              <a:rPr lang="en-US" altLang="ko-KR" dirty="0"/>
              <a:t>(Data Processing)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3F1350-6518-3F4E-769F-C2AF84B0A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914400"/>
            <a:ext cx="11711708" cy="5723951"/>
          </a:xfrm>
        </p:spPr>
        <p:txBody>
          <a:bodyPr>
            <a:normAutofit/>
          </a:bodyPr>
          <a:lstStyle/>
          <a:p>
            <a:r>
              <a:rPr lang="ko-KR" altLang="en-US" b="1" dirty="0"/>
              <a:t>기타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사항</a:t>
            </a:r>
          </a:p>
          <a:p>
            <a:pPr marL="457200" lvl="1" indent="0">
              <a:buNone/>
            </a:pPr>
            <a:r>
              <a:rPr lang="ko-KR" altLang="en-US" dirty="0"/>
              <a:t>① </a:t>
            </a:r>
            <a:r>
              <a:rPr lang="ko-KR" altLang="en-US" b="1" dirty="0"/>
              <a:t>데이터 병합</a:t>
            </a:r>
            <a:r>
              <a:rPr lang="en-US" altLang="ko-KR" b="1" dirty="0"/>
              <a:t>(Merging):</a:t>
            </a:r>
            <a:r>
              <a:rPr lang="en-US" altLang="ko-KR" dirty="0"/>
              <a:t> </a:t>
            </a:r>
            <a:r>
              <a:rPr lang="ko-KR" altLang="en-US" dirty="0"/>
              <a:t>다른 경로로 수집된 여러 개의 데이터를 하나의 데이터로 병합</a:t>
            </a:r>
          </a:p>
          <a:p>
            <a:pPr marL="457200" lvl="1" indent="0">
              <a:buNone/>
            </a:pPr>
            <a:r>
              <a:rPr lang="ko-KR" altLang="en-US" dirty="0"/>
              <a:t>② </a:t>
            </a:r>
            <a:r>
              <a:rPr lang="ko-KR" altLang="en-US" b="1" dirty="0"/>
              <a:t>데이터 분할</a:t>
            </a:r>
            <a:r>
              <a:rPr lang="en-US" altLang="ko-KR" b="1" dirty="0"/>
              <a:t>(</a:t>
            </a:r>
            <a:r>
              <a:rPr lang="en-US" altLang="ko-KR" b="1" dirty="0" err="1"/>
              <a:t>Splition</a:t>
            </a:r>
            <a:r>
              <a:rPr lang="en-US" altLang="ko-KR" b="1" dirty="0"/>
              <a:t>):</a:t>
            </a:r>
            <a:r>
              <a:rPr lang="en-US" altLang="ko-KR" dirty="0"/>
              <a:t> </a:t>
            </a:r>
            <a:r>
              <a:rPr lang="ko-KR" altLang="en-US" dirty="0"/>
              <a:t>데이터에서 분석에 필요한 부분만을 남기고 불필요한 데이터 제거</a:t>
            </a:r>
          </a:p>
          <a:p>
            <a:pPr marL="457200" lvl="1" indent="0">
              <a:buNone/>
            </a:pPr>
            <a:r>
              <a:rPr lang="ko-KR" altLang="en-US" dirty="0"/>
              <a:t>③ </a:t>
            </a:r>
            <a:r>
              <a:rPr lang="ko-KR" altLang="en-US" b="1" dirty="0"/>
              <a:t>데이터 정렬</a:t>
            </a:r>
            <a:r>
              <a:rPr lang="en-US" altLang="ko-KR" b="1" dirty="0"/>
              <a:t>(Arranging):</a:t>
            </a:r>
            <a:r>
              <a:rPr lang="en-US" altLang="ko-KR" dirty="0"/>
              <a:t> </a:t>
            </a:r>
            <a:r>
              <a:rPr lang="ko-KR" altLang="en-US" dirty="0"/>
              <a:t>분석에 필요한 순서대로 데이터를 정렬</a:t>
            </a:r>
          </a:p>
          <a:p>
            <a:pPr marL="806450" lvl="1" indent="-349250">
              <a:buNone/>
            </a:pPr>
            <a:r>
              <a:rPr lang="ko-KR" altLang="en-US" dirty="0"/>
              <a:t>④ </a:t>
            </a:r>
            <a:r>
              <a:rPr lang="ko-KR" altLang="en-US" b="1" dirty="0"/>
              <a:t>데이터 자료형 변환</a:t>
            </a:r>
            <a:r>
              <a:rPr lang="en-US" altLang="ko-KR" b="1" dirty="0"/>
              <a:t>(Transformation):</a:t>
            </a:r>
            <a:r>
              <a:rPr lang="en-US" altLang="ko-KR" dirty="0"/>
              <a:t> </a:t>
            </a:r>
            <a:r>
              <a:rPr lang="ko-KR" altLang="en-US" dirty="0"/>
              <a:t>분석 시 필요한 데이터 형태가 잘못 설정되어 있을 경우 올바른 형태로 변환이 필요</a:t>
            </a:r>
          </a:p>
        </p:txBody>
      </p:sp>
    </p:spTree>
    <p:extLst>
      <p:ext uri="{BB962C8B-B14F-4D97-AF65-F5344CB8AC3E}">
        <p14:creationId xmlns:p14="http://schemas.microsoft.com/office/powerpoint/2010/main" val="2264312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35C58B-3657-1AE8-01B0-30043BD35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ko-KR" altLang="en-US" sz="4400" dirty="0"/>
              <a:t>③ 개별 변수의 분석</a:t>
            </a:r>
            <a:r>
              <a:rPr lang="en-US" altLang="ko-KR" sz="4400" dirty="0"/>
              <a:t>: </a:t>
            </a:r>
            <a:r>
              <a:rPr lang="ko-KR" altLang="en-US" sz="4400" dirty="0" err="1"/>
              <a:t>단변량</a:t>
            </a:r>
            <a:r>
              <a:rPr lang="ko-KR" altLang="en-US" sz="4400" dirty="0"/>
              <a:t> 분석 </a:t>
            </a:r>
            <a:r>
              <a:rPr lang="en-US" altLang="ko-KR" sz="4400" dirty="0"/>
              <a:t>(Univariate Analysis)</a:t>
            </a:r>
            <a:endParaRPr lang="ko-KR" altLang="en-US" sz="4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CF6BD67-D486-6069-2BD3-B4E0FE2E9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38" y="2203079"/>
            <a:ext cx="5852892" cy="4035880"/>
          </a:xfrm>
        </p:spPr>
        <p:txBody>
          <a:bodyPr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b="1" dirty="0" err="1"/>
              <a:t>단변량</a:t>
            </a:r>
            <a:r>
              <a:rPr lang="ko-KR" altLang="en-US" sz="2000" b="1" dirty="0"/>
              <a:t> 분석</a:t>
            </a:r>
            <a:r>
              <a:rPr lang="ko-KR" altLang="en-US" sz="2000" dirty="0"/>
              <a:t>에서는 데이터 세트에 포함된 개별 변수를 면밀히 조사하여 각각의 특성과 관련된 정보를 도출</a:t>
            </a:r>
          </a:p>
          <a:p>
            <a:pPr lvl="1">
              <a:lnSpc>
                <a:spcPct val="140000"/>
              </a:lnSpc>
            </a:pPr>
            <a:r>
              <a:rPr lang="ko-KR" altLang="en-US" dirty="0"/>
              <a:t>적절한 </a:t>
            </a:r>
            <a:r>
              <a:rPr lang="ko-KR" altLang="en-US" b="1" dirty="0"/>
              <a:t>요약통계 지표</a:t>
            </a:r>
            <a:r>
              <a:rPr lang="en-US" altLang="ko-KR" dirty="0"/>
              <a:t>(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중앙값</a:t>
            </a:r>
            <a:r>
              <a:rPr lang="en-US" altLang="ko-KR" dirty="0"/>
              <a:t>, </a:t>
            </a:r>
            <a:r>
              <a:rPr lang="ko-KR" altLang="en-US" dirty="0"/>
              <a:t>분산 등</a:t>
            </a:r>
            <a:r>
              <a:rPr lang="en-US" altLang="ko-KR" dirty="0"/>
              <a:t>)</a:t>
            </a:r>
            <a:r>
              <a:rPr lang="ko-KR" altLang="en-US" dirty="0"/>
              <a:t>를 사용해 개별 데이터를 관찰하며 전체적인 추세와 특이사항 관찰</a:t>
            </a:r>
            <a:endParaRPr lang="en-US" altLang="ko-KR" dirty="0"/>
          </a:p>
          <a:p>
            <a:pPr lvl="1">
              <a:lnSpc>
                <a:spcPct val="140000"/>
              </a:lnSpc>
            </a:pPr>
            <a:r>
              <a:rPr lang="ko-KR" altLang="en-US" b="1" dirty="0"/>
              <a:t>시각화</a:t>
            </a:r>
            <a:r>
              <a:rPr lang="ko-KR" altLang="en-US" dirty="0"/>
              <a:t>를 통해 데이터의 개별 속성에 어떤 통계 지표가 적절한지 결정</a:t>
            </a:r>
            <a:endParaRPr lang="ko-KR" altLang="en-US" sz="2000" dirty="0"/>
          </a:p>
        </p:txBody>
      </p:sp>
      <p:pic>
        <p:nvPicPr>
          <p:cNvPr id="6" name="Picture 36">
            <a:extLst>
              <a:ext uri="{FF2B5EF4-FFF2-40B4-BE49-F238E27FC236}">
                <a16:creationId xmlns:a16="http://schemas.microsoft.com/office/drawing/2014/main" id="{F12F6C74-8197-F785-D011-51CBEEEE5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751229"/>
            <a:ext cx="5150277" cy="3180295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18717E-8FD7-03A5-FD83-B901B7ABDAED}"/>
              </a:ext>
            </a:extLst>
          </p:cNvPr>
          <p:cNvSpPr txBox="1"/>
          <p:nvPr/>
        </p:nvSpPr>
        <p:spPr>
          <a:xfrm>
            <a:off x="5949947" y="5915478"/>
            <a:ext cx="5073445" cy="483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휴먼고딕"/>
                <a:ea typeface="휴먼고딕"/>
              </a:rPr>
              <a:t>&lt;</a:t>
            </a:r>
            <a:r>
              <a:rPr lang="ko-KR" altLang="en-US" sz="1800" b="1" kern="0" spc="0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휴먼고딕"/>
                <a:ea typeface="휴먼고딕"/>
              </a:rPr>
              <a:t>일변량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휴먼고딕"/>
                <a:ea typeface="휴먼고딕"/>
              </a:rPr>
              <a:t> 및 </a:t>
            </a:r>
            <a:r>
              <a:rPr lang="ko-KR" altLang="en-US" sz="1800" b="1" kern="0" spc="0" dirty="0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휴먼고딕"/>
                <a:ea typeface="휴먼고딕"/>
              </a:rPr>
              <a:t>다변량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휴먼고딕"/>
                <a:ea typeface="휴먼고딕"/>
              </a:rPr>
              <a:t> 시각화 예시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휴먼고딕"/>
                <a:ea typeface="휴먼고딕"/>
              </a:rPr>
              <a:t>&gt;</a:t>
            </a:r>
            <a:endParaRPr lang="ko-KR" altLang="en-US" sz="1100" b="1" kern="0" spc="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3918727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EA9A29-7168-BBE3-0268-D4186EE2B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ko-KR" altLang="en-US" sz="3100">
                <a:solidFill>
                  <a:srgbClr val="FFFFFF"/>
                </a:solidFill>
              </a:rPr>
              <a:t>③ 개별 변수의 분석</a:t>
            </a:r>
            <a:r>
              <a:rPr lang="en-US" altLang="ko-KR" sz="3100">
                <a:solidFill>
                  <a:srgbClr val="FFFFFF"/>
                </a:solidFill>
              </a:rPr>
              <a:t>: </a:t>
            </a:r>
            <a:r>
              <a:rPr lang="ko-KR" altLang="en-US" sz="3100">
                <a:solidFill>
                  <a:srgbClr val="FFFFFF"/>
                </a:solidFill>
              </a:rPr>
              <a:t>단변량 분석 </a:t>
            </a:r>
            <a:r>
              <a:rPr lang="en-US" altLang="ko-KR" sz="3100">
                <a:solidFill>
                  <a:srgbClr val="FFFFFF"/>
                </a:solidFill>
              </a:rPr>
              <a:t>(Univariate Analysis)</a:t>
            </a:r>
            <a:endParaRPr lang="ko-KR" altLang="en-US" sz="3100">
              <a:solidFill>
                <a:srgbClr val="FFFFFF"/>
              </a:solidFill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728CB61A-64D6-3346-7435-7CFBB116BD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91912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1178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4AF450-918C-9D94-ABB9-6A9144DC2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ko-KR" altLang="ko-KR" sz="2800" dirty="0">
                <a:solidFill>
                  <a:srgbClr val="FFFFFF"/>
                </a:solidFill>
              </a:rPr>
              <a:t>④</a:t>
            </a:r>
            <a:r>
              <a:rPr lang="ko-KR" altLang="en-US" sz="2800" dirty="0">
                <a:solidFill>
                  <a:srgbClr val="FFFFFF"/>
                </a:solidFill>
              </a:rPr>
              <a:t> 변수 간의 관계 분석</a:t>
            </a:r>
            <a:r>
              <a:rPr lang="en-US" altLang="ko-KR" sz="2800" dirty="0">
                <a:solidFill>
                  <a:srgbClr val="FFFFFF"/>
                </a:solidFill>
              </a:rPr>
              <a:t>: </a:t>
            </a:r>
            <a:r>
              <a:rPr lang="ko-KR" altLang="en-US" sz="2800" dirty="0" err="1">
                <a:solidFill>
                  <a:srgbClr val="FFFFFF"/>
                </a:solidFill>
              </a:rPr>
              <a:t>이변량</a:t>
            </a:r>
            <a:r>
              <a:rPr lang="en-US" altLang="ko-KR" sz="2800" dirty="0">
                <a:solidFill>
                  <a:srgbClr val="FFFFFF"/>
                </a:solidFill>
              </a:rPr>
              <a:t>/</a:t>
            </a:r>
            <a:r>
              <a:rPr lang="ko-KR" altLang="en-US" sz="2800" dirty="0" err="1">
                <a:solidFill>
                  <a:srgbClr val="FFFFFF"/>
                </a:solidFill>
              </a:rPr>
              <a:t>다변량</a:t>
            </a:r>
            <a:r>
              <a:rPr lang="ko-KR" altLang="en-US" sz="2800" dirty="0">
                <a:solidFill>
                  <a:srgbClr val="FFFFFF"/>
                </a:solidFill>
              </a:rPr>
              <a:t> 분석</a:t>
            </a:r>
            <a:r>
              <a:rPr lang="en-US" altLang="ko-KR" sz="2800" dirty="0">
                <a:solidFill>
                  <a:srgbClr val="FFFFFF"/>
                </a:solidFill>
              </a:rPr>
              <a:t>(Bivariate/Multivariate Analysis)</a:t>
            </a:r>
            <a:endParaRPr lang="ko-KR" alt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9" name="내용 개체 틀 6">
            <a:extLst>
              <a:ext uri="{FF2B5EF4-FFF2-40B4-BE49-F238E27FC236}">
                <a16:creationId xmlns:a16="http://schemas.microsoft.com/office/drawing/2014/main" id="{7D0311EE-7518-F138-5930-F07BC3E5D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605823"/>
              </p:ext>
            </p:extLst>
          </p:nvPr>
        </p:nvGraphicFramePr>
        <p:xfrm>
          <a:off x="644056" y="1575458"/>
          <a:ext cx="10927829" cy="5282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1237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44143-9617-20BD-FFCF-318024F81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95" y="209241"/>
            <a:ext cx="5590979" cy="2564439"/>
          </a:xfrm>
        </p:spPr>
        <p:txBody>
          <a:bodyPr>
            <a:normAutofit lnSpcReduction="10000"/>
          </a:bodyPr>
          <a:lstStyle/>
          <a:p>
            <a:r>
              <a:rPr lang="ko-KR" altLang="en-US" b="1" dirty="0"/>
              <a:t>발령 및 해제기준</a:t>
            </a:r>
          </a:p>
          <a:p>
            <a:pPr lvl="1"/>
            <a:r>
              <a:rPr lang="en-US" altLang="ko-KR" dirty="0"/>
              <a:t> (</a:t>
            </a:r>
            <a:r>
              <a:rPr lang="ko-KR" altLang="en-US" dirty="0" err="1"/>
              <a:t>발령권자</a:t>
            </a:r>
            <a:r>
              <a:rPr lang="en-US" altLang="ko-KR" dirty="0"/>
              <a:t>) </a:t>
            </a:r>
            <a:r>
              <a:rPr lang="ko-KR" altLang="en-US" dirty="0" err="1"/>
              <a:t>하천･호소별</a:t>
            </a:r>
            <a:r>
              <a:rPr lang="ko-KR" altLang="en-US" dirty="0"/>
              <a:t> 관리기관</a:t>
            </a:r>
            <a:r>
              <a:rPr lang="en-US" altLang="ko-KR" dirty="0"/>
              <a:t>(</a:t>
            </a:r>
            <a:r>
              <a:rPr lang="ko-KR" altLang="en-US" dirty="0" err="1"/>
              <a:t>유역･지방환경청장</a:t>
            </a:r>
            <a:r>
              <a:rPr lang="ko-KR" altLang="en-US" dirty="0"/>
              <a:t> 또는 </a:t>
            </a:r>
            <a:r>
              <a:rPr lang="ko-KR" altLang="en-US" dirty="0" err="1"/>
              <a:t>시･도지사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 (</a:t>
            </a:r>
            <a:r>
              <a:rPr lang="ko-KR" altLang="en-US" dirty="0"/>
              <a:t>발령기준</a:t>
            </a:r>
            <a:r>
              <a:rPr lang="en-US" altLang="ko-KR" dirty="0"/>
              <a:t>) 2</a:t>
            </a:r>
            <a:r>
              <a:rPr lang="ko-KR" altLang="en-US" dirty="0"/>
              <a:t>회 연속 </a:t>
            </a:r>
            <a:r>
              <a:rPr lang="ko-KR" altLang="en-US" dirty="0" err="1"/>
              <a:t>유해남조류</a:t>
            </a:r>
            <a:r>
              <a:rPr lang="ko-KR" altLang="en-US" dirty="0"/>
              <a:t> 세포수가 기준을 초과하면 발령</a:t>
            </a:r>
          </a:p>
          <a:p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F857A4B-512D-CAA0-5647-AF717D466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710121"/>
              </p:ext>
            </p:extLst>
          </p:nvPr>
        </p:nvGraphicFramePr>
        <p:xfrm>
          <a:off x="578580" y="2946962"/>
          <a:ext cx="5259511" cy="3701796"/>
        </p:xfrm>
        <a:graphic>
          <a:graphicData uri="http://schemas.openxmlformats.org/drawingml/2006/table">
            <a:tbl>
              <a:tblPr/>
              <a:tblGrid>
                <a:gridCol w="725091">
                  <a:extLst>
                    <a:ext uri="{9D8B030D-6E8A-4147-A177-3AD203B41FA5}">
                      <a16:colId xmlns:a16="http://schemas.microsoft.com/office/drawing/2014/main" val="2120071442"/>
                    </a:ext>
                  </a:extLst>
                </a:gridCol>
                <a:gridCol w="727919">
                  <a:extLst>
                    <a:ext uri="{9D8B030D-6E8A-4147-A177-3AD203B41FA5}">
                      <a16:colId xmlns:a16="http://schemas.microsoft.com/office/drawing/2014/main" val="3266042738"/>
                    </a:ext>
                  </a:extLst>
                </a:gridCol>
                <a:gridCol w="3806501">
                  <a:extLst>
                    <a:ext uri="{9D8B030D-6E8A-4147-A177-3AD203B41FA5}">
                      <a16:colId xmlns:a16="http://schemas.microsoft.com/office/drawing/2014/main" val="3404738449"/>
                    </a:ext>
                  </a:extLst>
                </a:gridCol>
              </a:tblGrid>
              <a:tr h="478108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상수원 구간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호소･하천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관심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회 연속 채취 시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유해남조류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 세포수가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1,000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세포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/mL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이상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한양중고딕"/>
                        </a:rPr>
                        <a:t>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10,000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세포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/mL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미만인 경우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910987"/>
                  </a:ext>
                </a:extLst>
              </a:tr>
              <a:tr h="478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경계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회 연속 채취 시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유해남조류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 세포수가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10,000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세포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/mL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이상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한양중고딕"/>
                        </a:rPr>
                        <a:t>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1,000,000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세포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/mL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미만인 경우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421738"/>
                  </a:ext>
                </a:extLst>
              </a:tr>
              <a:tr h="478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대발생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회 연속 채취 시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유해남조류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 세포수가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1,000,000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세포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/mL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이상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인 경우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0583894"/>
                  </a:ext>
                </a:extLst>
              </a:tr>
              <a:tr h="478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해제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7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</a:t>
                      </a:r>
                      <a:r>
                        <a:rPr lang="ko-KR" altLang="en-US" sz="1400" kern="0" spc="-7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회 연속 채취 시 유해남조류 세포수가 </a:t>
                      </a:r>
                      <a:r>
                        <a:rPr lang="en-US" altLang="ko-KR" sz="1400" b="1" kern="0" spc="-7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1,000 </a:t>
                      </a:r>
                      <a:r>
                        <a:rPr lang="ko-KR" altLang="en-US" sz="1400" b="1" kern="0" spc="-7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세포</a:t>
                      </a:r>
                      <a:r>
                        <a:rPr lang="en-US" altLang="ko-KR" sz="1400" b="1" kern="0" spc="-7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/mL </a:t>
                      </a:r>
                      <a:r>
                        <a:rPr lang="ko-KR" altLang="en-US" sz="1400" b="1" kern="0" spc="-7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미만</a:t>
                      </a:r>
                      <a:r>
                        <a:rPr lang="ko-KR" altLang="en-US" sz="1400" kern="0" spc="-7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인 경우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149461"/>
                  </a:ext>
                </a:extLst>
              </a:tr>
              <a:tr h="478108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친수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활동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구간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관심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회 연속 채취 시 유해남조류 세포수가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20,000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세포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/mL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이상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한양중고딕"/>
                        </a:rPr>
                        <a:t>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100,000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세포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/mL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미만인 경우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1351851"/>
                  </a:ext>
                </a:extLst>
              </a:tr>
              <a:tr h="478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경계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회 연속 채취 시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유해남조류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 세포수가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100,000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세포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/mL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이상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인 경우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328201"/>
                  </a:ext>
                </a:extLst>
              </a:tr>
              <a:tr h="478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해제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회 연속 채취 시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유해남조류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 세포수가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20,000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세포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/mL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미만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인 경우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73926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2B561A8-D780-E02F-1339-C61CBDE4CDF5}"/>
              </a:ext>
            </a:extLst>
          </p:cNvPr>
          <p:cNvSpPr txBox="1"/>
          <p:nvPr/>
        </p:nvSpPr>
        <p:spPr>
          <a:xfrm>
            <a:off x="844484" y="2579018"/>
            <a:ext cx="4591665" cy="400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&lt;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조류경보 발령 및 해제기준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&gt;</a:t>
            </a:r>
            <a:endParaRPr lang="ko-KR" altLang="en-US" sz="1100" kern="0" spc="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82614-2F38-DB17-9B10-00459505F5C1}"/>
              </a:ext>
            </a:extLst>
          </p:cNvPr>
          <p:cNvSpPr txBox="1"/>
          <p:nvPr/>
        </p:nvSpPr>
        <p:spPr>
          <a:xfrm>
            <a:off x="7456506" y="300559"/>
            <a:ext cx="3125896" cy="400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&lt;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조류경보 단계별 조치사항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&gt;</a:t>
            </a:r>
            <a:endParaRPr lang="ko-KR" altLang="en-US" sz="1100" kern="0" spc="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함초롬바탕" panose="02030604000101010101" pitchFamily="18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BF46DB-F2B2-DE5E-E6AA-25FD67999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992097"/>
              </p:ext>
            </p:extLst>
          </p:nvPr>
        </p:nvGraphicFramePr>
        <p:xfrm>
          <a:off x="5991943" y="722520"/>
          <a:ext cx="5976366" cy="5912359"/>
        </p:xfrm>
        <a:graphic>
          <a:graphicData uri="http://schemas.openxmlformats.org/drawingml/2006/table">
            <a:tbl>
              <a:tblPr/>
              <a:tblGrid>
                <a:gridCol w="670114">
                  <a:extLst>
                    <a:ext uri="{9D8B030D-6E8A-4147-A177-3AD203B41FA5}">
                      <a16:colId xmlns:a16="http://schemas.microsoft.com/office/drawing/2014/main" val="2268831598"/>
                    </a:ext>
                  </a:extLst>
                </a:gridCol>
                <a:gridCol w="5306252">
                  <a:extLst>
                    <a:ext uri="{9D8B030D-6E8A-4147-A177-3AD203B41FA5}">
                      <a16:colId xmlns:a16="http://schemas.microsoft.com/office/drawing/2014/main" val="1297821700"/>
                    </a:ext>
                  </a:extLst>
                </a:gridCol>
              </a:tblGrid>
              <a:tr h="3031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단계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조치사항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337996"/>
                  </a:ext>
                </a:extLst>
              </a:tr>
              <a:tr h="6016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평시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․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주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회 이상 시료채취 및 분석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유해남조류 세포수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클로로필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-a)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․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오염원 점검 및 예찰활동 전개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8847036"/>
                  </a:ext>
                </a:extLst>
              </a:tr>
              <a:tr h="11842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관심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․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“관심” 단계 발령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오염원 단속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․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주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회 이상 시료채취 및 분석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유해남조류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세포수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클로로필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-a)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․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취수구와 조류 심한지역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차단막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 설치 및 조류 제거 조치 실시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․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정수 처리 강화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3244029"/>
                  </a:ext>
                </a:extLst>
              </a:tr>
              <a:tr h="17668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경계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․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“경계” 단계 발령 및 대국민 홍보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친수 활동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어패류섭취 자제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․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주 </a:t>
                      </a:r>
                      <a:r>
                        <a:rPr lang="en-US" altLang="ko-KR" sz="1400" kern="0" spc="-3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회 이상 시료채취 및 분석</a:t>
                      </a:r>
                      <a:r>
                        <a:rPr lang="en-US" altLang="ko-KR" sz="1400" kern="0" spc="-3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유해남조류 세포수</a:t>
                      </a:r>
                      <a:r>
                        <a:rPr lang="en-US" altLang="ko-KR" sz="1400" kern="0" spc="-3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클로로필</a:t>
                      </a:r>
                      <a:r>
                        <a:rPr lang="en-US" altLang="ko-KR" sz="1400" kern="0" spc="-3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-a, </a:t>
                      </a:r>
                      <a:r>
                        <a:rPr lang="ko-KR" altLang="en-US" sz="1400" kern="0" spc="-3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냄새물질</a:t>
                      </a:r>
                      <a:r>
                        <a:rPr lang="en-US" altLang="ko-KR" sz="1400" kern="0" spc="-3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한양중고딕"/>
                        </a:rPr>
                        <a:t>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조류독소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․</a:t>
                      </a:r>
                      <a:r>
                        <a:rPr lang="ko-KR" altLang="en-US" sz="14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취수구와 조류가 심한 지역에 대한 차단막 설치 등 조류 제거 조치 실시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․</a:t>
                      </a:r>
                      <a:r>
                        <a:rPr lang="ko-KR" altLang="en-US" sz="14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취수구 이동</a:t>
                      </a:r>
                      <a:r>
                        <a:rPr lang="en-US" altLang="ko-KR" sz="14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정수처리 강화</a:t>
                      </a:r>
                      <a:r>
                        <a:rPr lang="en-US" altLang="ko-KR" sz="14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4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활성탄처리</a:t>
                      </a:r>
                      <a:r>
                        <a:rPr lang="en-US" altLang="ko-KR" sz="14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오존처리 등</a:t>
                      </a:r>
                      <a:r>
                        <a:rPr lang="en-US" altLang="ko-KR" sz="14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), </a:t>
                      </a:r>
                      <a:r>
                        <a:rPr lang="ko-KR" altLang="en-US" sz="14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정수의 독소</a:t>
                      </a:r>
                      <a:r>
                        <a:rPr lang="ko-KR" altLang="en-US" sz="1400" kern="0" spc="-9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한양중고딕"/>
                        </a:rPr>
                        <a:t> </a:t>
                      </a:r>
                      <a:r>
                        <a:rPr lang="ko-KR" altLang="en-US" sz="1400" kern="0" spc="-9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분석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․</a:t>
                      </a:r>
                      <a:r>
                        <a:rPr lang="ko-KR" altLang="en-US" sz="1400" kern="0" spc="-1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기상상황</a:t>
                      </a:r>
                      <a:r>
                        <a:rPr lang="en-US" altLang="ko-KR" sz="1400" kern="0" spc="-1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-1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하천수문 등을 고려한 방류량 산정</a:t>
                      </a:r>
                      <a:r>
                        <a:rPr lang="en-US" altLang="ko-KR" sz="1400" kern="0" spc="-1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400" kern="0" spc="-1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필요시 방류량 조정</a:t>
                      </a:r>
                      <a:r>
                        <a:rPr lang="en-US" altLang="ko-KR" sz="1400" kern="0" spc="-1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052169"/>
                  </a:ext>
                </a:extLst>
              </a:tr>
              <a:tr h="20564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대발생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65100" marR="0" indent="-1651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․</a:t>
                      </a: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주 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</a:t>
                      </a: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회 이상 시료채취 및 분석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400" kern="0" spc="-3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유해남조류</a:t>
                      </a: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 </a:t>
                      </a:r>
                      <a:r>
                        <a:rPr lang="ko-KR" altLang="en-US" sz="1400" kern="0" spc="-3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세포수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-3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클로로필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-a, </a:t>
                      </a:r>
                      <a:r>
                        <a:rPr lang="ko-KR" altLang="en-US" sz="1400" kern="0" spc="-3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냄새물질</a:t>
                      </a:r>
                      <a:r>
                        <a:rPr lang="en-US" altLang="ko-KR" sz="1400" kern="0" spc="-3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한양중고딕"/>
                        </a:rPr>
                        <a:t>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조류독소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․</a:t>
                      </a:r>
                      <a:r>
                        <a:rPr lang="ko-KR" altLang="en-US" sz="1400" kern="0" spc="-4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취수구와 조류가 심한 지역에 대한 </a:t>
                      </a:r>
                      <a:r>
                        <a:rPr lang="ko-KR" altLang="en-US" sz="1400" kern="0" spc="-4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차단막</a:t>
                      </a:r>
                      <a:r>
                        <a:rPr lang="ko-KR" altLang="en-US" sz="1400" kern="0" spc="-4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 설치</a:t>
                      </a:r>
                      <a:r>
                        <a:rPr lang="en-US" altLang="ko-KR" sz="1400" kern="0" spc="-4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-4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조류제거물질 살포</a:t>
                      </a:r>
                      <a:r>
                        <a:rPr lang="en-US" altLang="ko-KR" sz="1400" kern="0" spc="-4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한양중고딕"/>
                        </a:rPr>
                        <a:t>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조류제거선 운영 등 조류 제거 조치 실시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․</a:t>
                      </a:r>
                      <a:r>
                        <a:rPr lang="ko-KR" altLang="en-US" sz="1400" kern="0" spc="-9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취수구</a:t>
                      </a:r>
                      <a:r>
                        <a:rPr lang="ko-KR" altLang="en-US" sz="1400" kern="0" spc="-9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 이동</a:t>
                      </a:r>
                      <a:r>
                        <a:rPr lang="en-US" altLang="ko-KR" sz="1400" kern="0" spc="-9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-9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정수처리 강화</a:t>
                      </a:r>
                      <a:r>
                        <a:rPr lang="en-US" altLang="ko-KR" sz="1400" kern="0" spc="-9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400" kern="0" spc="-9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활성탄처리</a:t>
                      </a:r>
                      <a:r>
                        <a:rPr lang="en-US" altLang="ko-KR" sz="1400" kern="0" spc="-9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400" kern="0" spc="-9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오존처리 등</a:t>
                      </a:r>
                      <a:r>
                        <a:rPr lang="en-US" altLang="ko-KR" sz="1400" kern="0" spc="-9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), </a:t>
                      </a:r>
                      <a:r>
                        <a:rPr lang="ko-KR" altLang="en-US" sz="1400" kern="0" spc="-9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정수의 독소</a:t>
                      </a:r>
                      <a:r>
                        <a:rPr lang="ko-KR" altLang="en-US" sz="1400" kern="0" spc="-7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한양중고딕"/>
                        </a:rPr>
                        <a:t> </a:t>
                      </a:r>
                      <a:r>
                        <a:rPr lang="ko-KR" altLang="en-US" sz="1400" kern="0" spc="-7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분석 실시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․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댐･보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방류량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 조정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732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8185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7BF43-0BC0-9716-8388-FC4C42E2E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ko-KR" altLang="ko-KR" sz="2800">
                <a:solidFill>
                  <a:srgbClr val="FFFFFF"/>
                </a:solidFill>
              </a:rPr>
              <a:t>④</a:t>
            </a:r>
            <a:r>
              <a:rPr lang="ko-KR" altLang="en-US" sz="2800">
                <a:solidFill>
                  <a:srgbClr val="FFFFFF"/>
                </a:solidFill>
              </a:rPr>
              <a:t> 변수 간의 관계 분석</a:t>
            </a:r>
            <a:r>
              <a:rPr lang="en-US" altLang="ko-KR" sz="2800">
                <a:solidFill>
                  <a:srgbClr val="FFFFFF"/>
                </a:solidFill>
              </a:rPr>
              <a:t>: </a:t>
            </a:r>
            <a:r>
              <a:rPr lang="ko-KR" altLang="en-US" sz="2800">
                <a:solidFill>
                  <a:srgbClr val="FFFFFF"/>
                </a:solidFill>
              </a:rPr>
              <a:t>이변량</a:t>
            </a:r>
            <a:r>
              <a:rPr lang="en-US" altLang="ko-KR" sz="2800">
                <a:solidFill>
                  <a:srgbClr val="FFFFFF"/>
                </a:solidFill>
              </a:rPr>
              <a:t>/</a:t>
            </a:r>
            <a:r>
              <a:rPr lang="ko-KR" altLang="en-US" sz="2800">
                <a:solidFill>
                  <a:srgbClr val="FFFFFF"/>
                </a:solidFill>
              </a:rPr>
              <a:t>다변량 분석</a:t>
            </a:r>
            <a:r>
              <a:rPr lang="en-US" altLang="ko-KR" sz="2800">
                <a:solidFill>
                  <a:srgbClr val="FFFFFF"/>
                </a:solidFill>
              </a:rPr>
              <a:t>(Bivariate/Multivariate Analysis)</a:t>
            </a:r>
            <a:endParaRPr lang="ko-KR" altLang="en-US" sz="2800">
              <a:solidFill>
                <a:srgbClr val="FFFFFF"/>
              </a:solidFill>
            </a:endParaRPr>
          </a:p>
        </p:txBody>
      </p:sp>
      <p:graphicFrame>
        <p:nvGraphicFramePr>
          <p:cNvPr id="7" name="내용 개체 틀 2">
            <a:extLst>
              <a:ext uri="{FF2B5EF4-FFF2-40B4-BE49-F238E27FC236}">
                <a16:creationId xmlns:a16="http://schemas.microsoft.com/office/drawing/2014/main" id="{5A77028E-6C56-5122-79B2-ABA5ADC82E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4445672"/>
              </p:ext>
            </p:extLst>
          </p:nvPr>
        </p:nvGraphicFramePr>
        <p:xfrm>
          <a:off x="467443" y="1575459"/>
          <a:ext cx="11331267" cy="292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E9032F1-F9BF-D8FE-0945-E62F8AF4F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847329"/>
              </p:ext>
            </p:extLst>
          </p:nvPr>
        </p:nvGraphicFramePr>
        <p:xfrm>
          <a:off x="5841999" y="4825542"/>
          <a:ext cx="6081291" cy="194899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544321">
                  <a:extLst>
                    <a:ext uri="{9D8B030D-6E8A-4147-A177-3AD203B41FA5}">
                      <a16:colId xmlns:a16="http://schemas.microsoft.com/office/drawing/2014/main" val="1764049345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1758270497"/>
                    </a:ext>
                  </a:extLst>
                </a:gridCol>
                <a:gridCol w="2352570">
                  <a:extLst>
                    <a:ext uri="{9D8B030D-6E8A-4147-A177-3AD203B41FA5}">
                      <a16:colId xmlns:a16="http://schemas.microsoft.com/office/drawing/2014/main" val="83405655"/>
                    </a:ext>
                  </a:extLst>
                </a:gridCol>
              </a:tblGrid>
              <a:tr h="37461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chemeClr val="bg1"/>
                          </a:solidFill>
                          <a:effectLst/>
                        </a:rPr>
                        <a:t>구 분</a:t>
                      </a:r>
                      <a:endParaRPr lang="ko-KR" altLang="en-US" sz="1800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chemeClr val="bg1"/>
                          </a:solidFill>
                          <a:effectLst/>
                        </a:rPr>
                        <a:t>범주형 변수</a:t>
                      </a:r>
                      <a:endParaRPr lang="ko-KR" altLang="en-US" sz="1800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chemeClr val="bg1"/>
                          </a:solidFill>
                          <a:effectLst/>
                        </a:rPr>
                        <a:t>연속형 변수</a:t>
                      </a:r>
                      <a:endParaRPr lang="ko-KR" altLang="en-US" sz="1800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solidFill>
                      <a:srgbClr val="196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013868"/>
                  </a:ext>
                </a:extLst>
              </a:tr>
              <a:tr h="63234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</a:rPr>
                        <a:t>범주형 변수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</a:rPr>
                        <a:t>- Cramer’s V</a:t>
                      </a: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</a:rPr>
                        <a:t>- Lambda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</a:rPr>
                        <a:t>- Logistic Regression</a:t>
                      </a: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</a:rPr>
                        <a:t>- Point Biserial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636821278"/>
                  </a:ext>
                </a:extLst>
              </a:tr>
              <a:tr h="94203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</a:rPr>
                        <a:t>연속형 변수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</a:rPr>
                        <a:t>- Logistic Regression</a:t>
                      </a: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</a:rPr>
                        <a:t>- Point Biserial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</a:rPr>
                        <a:t>- Pearson Correlation</a:t>
                      </a: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</a:rPr>
                        <a:t>- Spearman Correlation</a:t>
                      </a: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</a:rPr>
                        <a:t>- Kendall Correlation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30751146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8E090BB-F656-5ECA-F658-DF15DA7DC0DF}"/>
              </a:ext>
            </a:extLst>
          </p:cNvPr>
          <p:cNvSpPr txBox="1"/>
          <p:nvPr/>
        </p:nvSpPr>
        <p:spPr>
          <a:xfrm>
            <a:off x="6393608" y="4305096"/>
            <a:ext cx="5073445" cy="483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휴먼고딕"/>
                <a:ea typeface="휴먼고딕"/>
              </a:rPr>
              <a:t>&lt;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휴먼고딕"/>
                <a:ea typeface="휴먼고딕"/>
              </a:rPr>
              <a:t>변수의 자료 형태별 상관분석 방법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휴먼고딕"/>
                <a:ea typeface="휴먼고딕"/>
              </a:rPr>
              <a:t>&gt;</a:t>
            </a:r>
            <a:endParaRPr lang="ko-KR" altLang="en-US" sz="1100" b="1" kern="0" spc="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147665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CDEBE1B-3D95-689F-D49A-FD2542A14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516" y="1810621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피처엔지니어링</a:t>
            </a:r>
            <a:b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(Feature Engineering)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5017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E812C-4B02-45D9-92D3-8C4558FAD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피처엔지니어링의 개념 및 중요성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149ADF-17D9-4828-B8B8-2D3E0A678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피처 엔지니어링이란</a:t>
            </a:r>
            <a:r>
              <a:rPr lang="en-US" altLang="ko-KR" b="1" dirty="0"/>
              <a:t>?</a:t>
            </a:r>
            <a:endParaRPr lang="ko-KR" altLang="en-US" b="1" dirty="0"/>
          </a:p>
          <a:p>
            <a:pPr lvl="1"/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피처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(Feature)</a:t>
            </a:r>
            <a:r>
              <a:rPr lang="ko-KR" altLang="en-US" dirty="0"/>
              <a:t>는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모델이 학습하는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데이터의 속성 또는 특성</a:t>
            </a:r>
            <a:r>
              <a:rPr lang="ko-KR" altLang="en-US" dirty="0"/>
              <a:t>을 의미</a:t>
            </a:r>
            <a:endParaRPr lang="en-US" altLang="ko-KR" dirty="0"/>
          </a:p>
          <a:p>
            <a:pPr lvl="1"/>
            <a:r>
              <a:rPr lang="ko-KR" altLang="en-US" dirty="0"/>
              <a:t>피처엔지니어링</a:t>
            </a:r>
            <a:r>
              <a:rPr lang="en-US" altLang="ko-KR" dirty="0"/>
              <a:t>(Feature Engineering)</a:t>
            </a:r>
            <a:r>
              <a:rPr lang="ko-KR" altLang="en-US" dirty="0"/>
              <a:t>이란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피처를 생성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변경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삭제하는 등 데이터를 변환하고 개선하여 사용하기 더 유용한 형태로 바꾸는 과정</a:t>
            </a:r>
            <a:endParaRPr lang="en-US" altLang="ko-KR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ko-KR" altLang="en-US" dirty="0"/>
              <a:t>데이터의 전처리와 </a:t>
            </a:r>
            <a:r>
              <a:rPr lang="en-US" altLang="ko-KR" dirty="0"/>
              <a:t>EDA</a:t>
            </a:r>
            <a:r>
              <a:rPr lang="ko-KR" altLang="en-US" dirty="0"/>
              <a:t>를 통해 </a:t>
            </a:r>
            <a:r>
              <a:rPr lang="ko-KR" altLang="en-US" dirty="0" err="1"/>
              <a:t>피쳐에</a:t>
            </a:r>
            <a:r>
              <a:rPr lang="ko-KR" altLang="en-US" dirty="0"/>
              <a:t> 대한 기본적인 탐색을 진행한 후</a:t>
            </a:r>
            <a:r>
              <a:rPr lang="en-US" altLang="ko-KR" dirty="0"/>
              <a:t>, </a:t>
            </a:r>
            <a:r>
              <a:rPr lang="ko-KR" altLang="en-US" dirty="0"/>
              <a:t>이를 토대로 진행</a:t>
            </a:r>
          </a:p>
          <a:p>
            <a:r>
              <a:rPr lang="ko-KR" altLang="en-US" b="1" dirty="0"/>
              <a:t>피처 엔지니어링은 </a:t>
            </a:r>
            <a:r>
              <a:rPr lang="ko-KR" altLang="en-US" b="1" dirty="0" err="1"/>
              <a:t>머신러닝</a:t>
            </a:r>
            <a:r>
              <a:rPr lang="ko-KR" altLang="en-US" b="1" dirty="0"/>
              <a:t> 모델의 성능을 좌우하는 중요한 요소</a:t>
            </a:r>
          </a:p>
          <a:p>
            <a:pPr lvl="1"/>
            <a:r>
              <a:rPr lang="ko-KR" altLang="en-US" dirty="0"/>
              <a:t>모델의 예측 성능을 향상</a:t>
            </a:r>
            <a:endParaRPr lang="en-US" altLang="ko-KR" dirty="0"/>
          </a:p>
          <a:p>
            <a:pPr lvl="1"/>
            <a:r>
              <a:rPr lang="ko-KR" altLang="en-US" dirty="0"/>
              <a:t>모델의 해석 가능성을 향상</a:t>
            </a:r>
          </a:p>
          <a:p>
            <a:pPr lvl="1"/>
            <a:r>
              <a:rPr lang="ko-KR" altLang="en-US" dirty="0"/>
              <a:t>모델의 훈련 및 평가 과정을 개선</a:t>
            </a:r>
          </a:p>
        </p:txBody>
      </p:sp>
    </p:spTree>
    <p:extLst>
      <p:ext uri="{BB962C8B-B14F-4D97-AF65-F5344CB8AC3E}">
        <p14:creationId xmlns:p14="http://schemas.microsoft.com/office/powerpoint/2010/main" val="811800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4B28D-A428-4781-8AA1-8CEAD4DE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피처엔지니어링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67C726-9E0C-4CF2-851F-15C992560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b="1" dirty="0"/>
              <a:t>특성 추출</a:t>
            </a:r>
            <a:r>
              <a:rPr lang="en-US" altLang="ko-KR" b="1" dirty="0"/>
              <a:t> (Feature extraction)</a:t>
            </a:r>
            <a:endParaRPr lang="ko-KR" altLang="en-US" dirty="0"/>
          </a:p>
          <a:p>
            <a:pPr lvl="1" fontAlgn="base"/>
            <a:r>
              <a:rPr lang="ko-KR" altLang="en-US" dirty="0"/>
              <a:t>기존 선택된 피처들의 조합으로 새로운 특성</a:t>
            </a:r>
            <a:r>
              <a:rPr lang="en-US" altLang="ko-KR" dirty="0"/>
              <a:t>(</a:t>
            </a:r>
            <a:r>
              <a:rPr lang="ko-KR" altLang="en-US" dirty="0"/>
              <a:t>피처</a:t>
            </a:r>
            <a:r>
              <a:rPr lang="en-US" altLang="ko-KR" dirty="0"/>
              <a:t>)</a:t>
            </a:r>
            <a:r>
              <a:rPr lang="ko-KR" altLang="en-US" dirty="0"/>
              <a:t>을 추출하는 것</a:t>
            </a:r>
          </a:p>
          <a:p>
            <a:pPr lvl="1" fontAlgn="base"/>
            <a:r>
              <a:rPr lang="en-US" altLang="ko-KR" dirty="0"/>
              <a:t>PCA(Principal Component Analysis)</a:t>
            </a:r>
            <a:r>
              <a:rPr lang="ko-KR" altLang="en-US" dirty="0"/>
              <a:t>와 같은 기법이 이에 해당</a:t>
            </a:r>
          </a:p>
          <a:p>
            <a:pPr fontAlgn="base"/>
            <a:r>
              <a:rPr lang="ko-KR" altLang="en-US" b="1" dirty="0"/>
              <a:t>파생변수 변환</a:t>
            </a:r>
            <a:r>
              <a:rPr lang="en-US" altLang="ko-KR" b="1" dirty="0"/>
              <a:t> (Transforming Derived</a:t>
            </a:r>
            <a:r>
              <a:rPr lang="ko-KR" altLang="en-US" b="1" dirty="0"/>
              <a:t> </a:t>
            </a:r>
            <a:r>
              <a:rPr lang="en-US" altLang="ko-KR" b="1" dirty="0"/>
              <a:t>variable)</a:t>
            </a:r>
          </a:p>
          <a:p>
            <a:pPr lvl="1" fontAlgn="base"/>
            <a:r>
              <a:rPr lang="ko-KR" altLang="en-US" dirty="0"/>
              <a:t>변수들 간의 상호작용을 통한 합성</a:t>
            </a:r>
            <a:r>
              <a:rPr lang="en-US" altLang="ko-KR" dirty="0"/>
              <a:t>, </a:t>
            </a:r>
            <a:r>
              <a:rPr lang="ko-KR" altLang="en-US" dirty="0"/>
              <a:t>집계를 통해 새로운 의미</a:t>
            </a:r>
            <a:r>
              <a:rPr lang="en-US" altLang="ko-KR" dirty="0"/>
              <a:t>(</a:t>
            </a:r>
            <a:r>
              <a:rPr lang="ko-KR" altLang="en-US" dirty="0"/>
              <a:t>인사이트</a:t>
            </a:r>
            <a:r>
              <a:rPr lang="en-US" altLang="ko-KR" dirty="0"/>
              <a:t>)</a:t>
            </a:r>
            <a:r>
              <a:rPr lang="ko-KR" altLang="en-US" dirty="0"/>
              <a:t>를 가진 변수 도출</a:t>
            </a:r>
            <a:endParaRPr lang="en-US" altLang="ko-KR" dirty="0"/>
          </a:p>
          <a:p>
            <a:pPr lvl="1" fontAlgn="base"/>
            <a:r>
              <a:rPr lang="ko-KR" altLang="en-US" dirty="0"/>
              <a:t>단순 합성이 아닌</a:t>
            </a:r>
            <a:r>
              <a:rPr lang="en-US" altLang="ko-KR" dirty="0"/>
              <a:t>, </a:t>
            </a:r>
            <a:r>
              <a:rPr lang="ko-KR" altLang="en-US" dirty="0"/>
              <a:t>데이터의 특성과 도메인 지식을 연관 지어 파생변수 생성</a:t>
            </a:r>
            <a:endParaRPr lang="en-US" altLang="ko-KR" dirty="0"/>
          </a:p>
          <a:p>
            <a:pPr lvl="1" fontAlgn="base"/>
            <a:r>
              <a:rPr lang="ko-KR" altLang="en-US" dirty="0"/>
              <a:t>기존 변수와 </a:t>
            </a:r>
            <a:r>
              <a:rPr lang="ko-KR" altLang="en-US" dirty="0" err="1"/>
              <a:t>다중공선성</a:t>
            </a:r>
            <a:r>
              <a:rPr lang="ko-KR" altLang="en-US" dirty="0"/>
              <a:t> 문제 발생 가능성 높으므로 상관분석 등을 통해 기존변수 제거 등 판단</a:t>
            </a:r>
          </a:p>
        </p:txBody>
      </p:sp>
    </p:spTree>
    <p:extLst>
      <p:ext uri="{BB962C8B-B14F-4D97-AF65-F5344CB8AC3E}">
        <p14:creationId xmlns:p14="http://schemas.microsoft.com/office/powerpoint/2010/main" val="352745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CCF703-E758-4C4B-B3DF-AB20B660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피처엔지니어링 방법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7B684C-9291-4D7B-9787-4E8F27D6B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Scaling (</a:t>
            </a:r>
            <a:r>
              <a:rPr lang="ko-KR" altLang="en-US" b="1" dirty="0"/>
              <a:t>범위 변환</a:t>
            </a:r>
            <a:r>
              <a:rPr lang="en-US" altLang="ko-KR" b="1" dirty="0"/>
              <a:t>)</a:t>
            </a:r>
            <a:endParaRPr lang="ko-KR" altLang="en-US" b="1" dirty="0"/>
          </a:p>
          <a:p>
            <a:pPr lvl="1"/>
            <a:r>
              <a:rPr lang="ko-KR" altLang="en-US" dirty="0"/>
              <a:t>변수 분포가 편향되어 있을 경우나 이상치가 많이 존재하는 경우 등</a:t>
            </a:r>
            <a:r>
              <a:rPr lang="en-US" altLang="ko-KR" dirty="0"/>
              <a:t>, </a:t>
            </a:r>
            <a:r>
              <a:rPr lang="ko-KR" altLang="en-US" dirty="0"/>
              <a:t>변수 활용이 어려울 때 변수 범위를 변환</a:t>
            </a:r>
            <a:r>
              <a:rPr lang="en-US" altLang="ko-KR" dirty="0"/>
              <a:t>, </a:t>
            </a:r>
            <a:r>
              <a:rPr lang="ko-KR" altLang="en-US" dirty="0"/>
              <a:t>회귀 문제에 있어 매우 중요</a:t>
            </a:r>
          </a:p>
          <a:p>
            <a:pPr lvl="1"/>
            <a:r>
              <a:rPr lang="ko-KR" altLang="en-US" dirty="0"/>
              <a:t>여러 피처들의 범위가 서로 다를 때</a:t>
            </a:r>
            <a:r>
              <a:rPr lang="en-US" altLang="ko-KR" dirty="0"/>
              <a:t>,</a:t>
            </a:r>
            <a:r>
              <a:rPr lang="ko-KR" altLang="en-US" dirty="0"/>
              <a:t> 모델 학습 시 중요도가 다르게 판단될 가능성 방지</a:t>
            </a:r>
            <a:r>
              <a:rPr lang="en-US" altLang="ko-KR" dirty="0"/>
              <a:t>, </a:t>
            </a:r>
            <a:r>
              <a:rPr lang="ko-KR" altLang="en-US" dirty="0"/>
              <a:t>일부 스케일링의 경우 이상치의 영향 감소 효과</a:t>
            </a:r>
          </a:p>
          <a:p>
            <a:pPr lvl="1"/>
            <a:r>
              <a:rPr lang="ko-KR" altLang="en-US" dirty="0" err="1"/>
              <a:t>경사하강법</a:t>
            </a:r>
            <a:r>
              <a:rPr lang="en-US" altLang="ko-KR" dirty="0"/>
              <a:t>, k-NN, Clustering</a:t>
            </a:r>
            <a:r>
              <a:rPr lang="ko-KR" altLang="en-US" dirty="0"/>
              <a:t>과 같은 거리 기반 알고리즘에서 효과적</a:t>
            </a:r>
            <a:endParaRPr lang="en-US" altLang="ko-KR" dirty="0"/>
          </a:p>
          <a:p>
            <a:pPr lvl="1"/>
            <a:r>
              <a:rPr lang="ko-KR" altLang="en-US" dirty="0"/>
              <a:t>트리 기반 모델은 데이터의 상대적인 크기가 중요하게 작용하기 때문에 스케일링 불필요</a:t>
            </a:r>
            <a:endParaRPr lang="en-US" altLang="ko-KR" dirty="0"/>
          </a:p>
          <a:p>
            <a:pPr lvl="1"/>
            <a:r>
              <a:rPr lang="en-US" altLang="ko-KR" dirty="0"/>
              <a:t>Standardization or Normalization(Z-score), Robust Scaling, Min-Max Scaling, log transform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818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6421D-F200-432B-9B63-2C89AB787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피처엔지니어링 방법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DC9DA3-87C8-4559-B5FF-3AE071F36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데이터 타입 바꾸기</a:t>
            </a:r>
          </a:p>
          <a:p>
            <a:pPr lvl="1"/>
            <a:r>
              <a:rPr lang="ko-KR" altLang="en-US" dirty="0"/>
              <a:t>범주화 </a:t>
            </a:r>
            <a:r>
              <a:rPr lang="en-US" altLang="ko-KR" dirty="0"/>
              <a:t>(Binning): </a:t>
            </a:r>
            <a:r>
              <a:rPr lang="ko-KR" altLang="en-US" dirty="0"/>
              <a:t>수치형 변수를 일정 기준으로 그룹화 하여 범주형 변수로 변환</a:t>
            </a:r>
            <a:endParaRPr lang="en-US" altLang="ko-KR" dirty="0"/>
          </a:p>
          <a:p>
            <a:pPr lvl="1"/>
            <a:r>
              <a:rPr lang="ko-KR" altLang="en-US" dirty="0"/>
              <a:t>숫자화 </a:t>
            </a:r>
            <a:r>
              <a:rPr lang="en-US" altLang="ko-KR" dirty="0"/>
              <a:t>(Dummy, Encoding): </a:t>
            </a:r>
            <a:r>
              <a:rPr lang="ko-KR" altLang="en-US" dirty="0"/>
              <a:t>범주형 변수를 수치형 변수로 변환해주는 것</a:t>
            </a:r>
            <a:endParaRPr lang="en-US" altLang="ko-KR" dirty="0"/>
          </a:p>
          <a:p>
            <a:r>
              <a:rPr lang="ko-KR" altLang="en-US" b="1" dirty="0"/>
              <a:t>변수 선택</a:t>
            </a:r>
            <a:r>
              <a:rPr lang="en-US" altLang="ko-KR" b="1" dirty="0"/>
              <a:t>(Feature selection)</a:t>
            </a:r>
          </a:p>
          <a:p>
            <a:pPr lvl="1"/>
            <a:r>
              <a:rPr lang="ko-KR" altLang="en-US" dirty="0"/>
              <a:t>분산 기반 선택</a:t>
            </a:r>
            <a:r>
              <a:rPr lang="en-US" altLang="ko-KR" dirty="0"/>
              <a:t>: </a:t>
            </a:r>
            <a:r>
              <a:rPr lang="ko-KR" altLang="en-US" dirty="0"/>
              <a:t>대부분 다 같은 값으로 이루어져 있거나 모두 다른 값이라면</a:t>
            </a:r>
            <a:r>
              <a:rPr lang="en-US" altLang="ko-KR" dirty="0"/>
              <a:t>, </a:t>
            </a:r>
            <a:r>
              <a:rPr lang="ko-KR" altLang="en-US" dirty="0"/>
              <a:t>해당 피처는 예측에 도움이 되지 않으므로 제거</a:t>
            </a:r>
          </a:p>
          <a:p>
            <a:pPr lvl="1"/>
            <a:r>
              <a:rPr lang="ko-KR" altLang="en-US" dirty="0"/>
              <a:t>상관관계 기반 선택</a:t>
            </a:r>
            <a:r>
              <a:rPr lang="en-US" altLang="ko-KR" dirty="0"/>
              <a:t>: </a:t>
            </a:r>
            <a:r>
              <a:rPr lang="ko-KR" altLang="en-US" dirty="0"/>
              <a:t>두 변수의 상관성이 지나치게 높다면</a:t>
            </a:r>
            <a:r>
              <a:rPr lang="en-US" altLang="ko-KR" dirty="0"/>
              <a:t>, </a:t>
            </a:r>
            <a:r>
              <a:rPr lang="ko-KR" altLang="en-US" dirty="0"/>
              <a:t>하나만 선택하여 </a:t>
            </a:r>
            <a:r>
              <a:rPr lang="ko-KR" altLang="en-US" dirty="0" err="1"/>
              <a:t>과적합</a:t>
            </a:r>
            <a:r>
              <a:rPr lang="en-US" altLang="ko-KR" dirty="0"/>
              <a:t> </a:t>
            </a:r>
            <a:r>
              <a:rPr lang="ko-KR" altLang="en-US" dirty="0"/>
              <a:t>방지</a:t>
            </a:r>
          </a:p>
          <a:p>
            <a:pPr lvl="1"/>
            <a:r>
              <a:rPr lang="ko-KR" altLang="en-US" dirty="0"/>
              <a:t>기여도에 의한 선택</a:t>
            </a:r>
            <a:r>
              <a:rPr lang="en-US" altLang="ko-KR" dirty="0"/>
              <a:t>: </a:t>
            </a:r>
            <a:r>
              <a:rPr lang="ko-KR" altLang="en-US" dirty="0"/>
              <a:t>해당 모델에서 결과 도출에 얼마나 기여했는지에 따라 변수로 선택</a:t>
            </a:r>
          </a:p>
          <a:p>
            <a:pPr lvl="1"/>
            <a:r>
              <a:rPr lang="ko-KR" altLang="en-US" dirty="0" err="1"/>
              <a:t>결측치</a:t>
            </a:r>
            <a:r>
              <a:rPr lang="ko-KR" altLang="en-US" dirty="0"/>
              <a:t> 비중</a:t>
            </a:r>
            <a:r>
              <a:rPr lang="en-US" altLang="ko-KR" dirty="0"/>
              <a:t>: </a:t>
            </a:r>
            <a:r>
              <a:rPr lang="ko-KR" altLang="en-US" dirty="0" err="1"/>
              <a:t>결측치의</a:t>
            </a:r>
            <a:r>
              <a:rPr lang="ko-KR" altLang="en-US" dirty="0"/>
              <a:t> 비율이 지나치게 높을 경우 해당 </a:t>
            </a:r>
            <a:r>
              <a:rPr lang="ko-KR" altLang="en-US" dirty="0" err="1"/>
              <a:t>피쳐는</a:t>
            </a:r>
            <a:r>
              <a:rPr lang="ko-KR" altLang="en-US" dirty="0"/>
              <a:t> 삭제</a:t>
            </a:r>
          </a:p>
          <a:p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40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D08A90-094D-DE88-62B8-69785A6F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38" y="255640"/>
            <a:ext cx="11712575" cy="638328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/>
              <a:t>2022</a:t>
            </a:r>
            <a:r>
              <a:rPr lang="ko-KR" altLang="en-US" b="1" dirty="0"/>
              <a:t>년까지 조류경보제 발령 현황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환경부 조류경보제 대상 댐 </a:t>
            </a:r>
            <a:r>
              <a:rPr lang="en-US" altLang="ko-KR" dirty="0"/>
              <a:t>22</a:t>
            </a:r>
            <a:r>
              <a:rPr lang="ko-KR" altLang="en-US" dirty="0"/>
              <a:t>개소 중 </a:t>
            </a:r>
            <a:r>
              <a:rPr lang="en-US" altLang="ko-KR" dirty="0"/>
              <a:t>K-water </a:t>
            </a:r>
            <a:r>
              <a:rPr lang="ko-KR" altLang="en-US" dirty="0"/>
              <a:t>관리 댐은 </a:t>
            </a:r>
            <a:r>
              <a:rPr lang="en-US" altLang="ko-KR" dirty="0"/>
              <a:t>13</a:t>
            </a:r>
            <a:r>
              <a:rPr lang="ko-KR" altLang="en-US" dirty="0"/>
              <a:t>개소</a:t>
            </a:r>
            <a:r>
              <a:rPr lang="en-US" altLang="ko-KR" dirty="0"/>
              <a:t>(</a:t>
            </a:r>
            <a:r>
              <a:rPr lang="ko-KR" altLang="en-US" dirty="0"/>
              <a:t>다목적댐 충주</a:t>
            </a:r>
            <a:r>
              <a:rPr lang="en-US" altLang="ko-KR" dirty="0"/>
              <a:t>, </a:t>
            </a:r>
            <a:r>
              <a:rPr lang="ko-KR" altLang="en-US" dirty="0"/>
              <a:t>대청</a:t>
            </a:r>
            <a:r>
              <a:rPr lang="en-US" altLang="ko-KR" dirty="0"/>
              <a:t>, </a:t>
            </a:r>
            <a:r>
              <a:rPr lang="ko-KR" altLang="en-US" dirty="0"/>
              <a:t>남강 </a:t>
            </a:r>
            <a:r>
              <a:rPr lang="en-US" altLang="ko-KR" dirty="0"/>
              <a:t>3</a:t>
            </a:r>
            <a:r>
              <a:rPr lang="ko-KR" altLang="en-US" dirty="0"/>
              <a:t>개소</a:t>
            </a:r>
            <a:r>
              <a:rPr lang="en-US" altLang="ko-KR" dirty="0"/>
              <a:t>)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대청댐과 </a:t>
            </a:r>
            <a:r>
              <a:rPr lang="ko-KR" alt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남강댐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경보발령 빈번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1247EA-DE9E-B438-8DEF-7B9DE5293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716263"/>
              </p:ext>
            </p:extLst>
          </p:nvPr>
        </p:nvGraphicFramePr>
        <p:xfrm>
          <a:off x="416538" y="1541568"/>
          <a:ext cx="11377974" cy="5213859"/>
        </p:xfrm>
        <a:graphic>
          <a:graphicData uri="http://schemas.openxmlformats.org/drawingml/2006/table">
            <a:tbl>
              <a:tblPr/>
              <a:tblGrid>
                <a:gridCol w="690544">
                  <a:extLst>
                    <a:ext uri="{9D8B030D-6E8A-4147-A177-3AD203B41FA5}">
                      <a16:colId xmlns:a16="http://schemas.microsoft.com/office/drawing/2014/main" val="3047606898"/>
                    </a:ext>
                  </a:extLst>
                </a:gridCol>
                <a:gridCol w="424894">
                  <a:extLst>
                    <a:ext uri="{9D8B030D-6E8A-4147-A177-3AD203B41FA5}">
                      <a16:colId xmlns:a16="http://schemas.microsoft.com/office/drawing/2014/main" val="210423039"/>
                    </a:ext>
                  </a:extLst>
                </a:gridCol>
                <a:gridCol w="424894">
                  <a:extLst>
                    <a:ext uri="{9D8B030D-6E8A-4147-A177-3AD203B41FA5}">
                      <a16:colId xmlns:a16="http://schemas.microsoft.com/office/drawing/2014/main" val="990776352"/>
                    </a:ext>
                  </a:extLst>
                </a:gridCol>
                <a:gridCol w="474218">
                  <a:extLst>
                    <a:ext uri="{9D8B030D-6E8A-4147-A177-3AD203B41FA5}">
                      <a16:colId xmlns:a16="http://schemas.microsoft.com/office/drawing/2014/main" val="199617687"/>
                    </a:ext>
                  </a:extLst>
                </a:gridCol>
                <a:gridCol w="474218">
                  <a:extLst>
                    <a:ext uri="{9D8B030D-6E8A-4147-A177-3AD203B41FA5}">
                      <a16:colId xmlns:a16="http://schemas.microsoft.com/office/drawing/2014/main" val="3248813035"/>
                    </a:ext>
                  </a:extLst>
                </a:gridCol>
                <a:gridCol w="474218">
                  <a:extLst>
                    <a:ext uri="{9D8B030D-6E8A-4147-A177-3AD203B41FA5}">
                      <a16:colId xmlns:a16="http://schemas.microsoft.com/office/drawing/2014/main" val="3775764041"/>
                    </a:ext>
                  </a:extLst>
                </a:gridCol>
                <a:gridCol w="663063">
                  <a:extLst>
                    <a:ext uri="{9D8B030D-6E8A-4147-A177-3AD203B41FA5}">
                      <a16:colId xmlns:a16="http://schemas.microsoft.com/office/drawing/2014/main" val="4078345065"/>
                    </a:ext>
                  </a:extLst>
                </a:gridCol>
                <a:gridCol w="663063">
                  <a:extLst>
                    <a:ext uri="{9D8B030D-6E8A-4147-A177-3AD203B41FA5}">
                      <a16:colId xmlns:a16="http://schemas.microsoft.com/office/drawing/2014/main" val="4100873230"/>
                    </a:ext>
                  </a:extLst>
                </a:gridCol>
                <a:gridCol w="729533">
                  <a:extLst>
                    <a:ext uri="{9D8B030D-6E8A-4147-A177-3AD203B41FA5}">
                      <a16:colId xmlns:a16="http://schemas.microsoft.com/office/drawing/2014/main" val="875778621"/>
                    </a:ext>
                  </a:extLst>
                </a:gridCol>
                <a:gridCol w="596593">
                  <a:extLst>
                    <a:ext uri="{9D8B030D-6E8A-4147-A177-3AD203B41FA5}">
                      <a16:colId xmlns:a16="http://schemas.microsoft.com/office/drawing/2014/main" val="308927723"/>
                    </a:ext>
                  </a:extLst>
                </a:gridCol>
                <a:gridCol w="398118">
                  <a:extLst>
                    <a:ext uri="{9D8B030D-6E8A-4147-A177-3AD203B41FA5}">
                      <a16:colId xmlns:a16="http://schemas.microsoft.com/office/drawing/2014/main" val="2555884423"/>
                    </a:ext>
                  </a:extLst>
                </a:gridCol>
                <a:gridCol w="514617">
                  <a:extLst>
                    <a:ext uri="{9D8B030D-6E8A-4147-A177-3AD203B41FA5}">
                      <a16:colId xmlns:a16="http://schemas.microsoft.com/office/drawing/2014/main" val="3200481331"/>
                    </a:ext>
                  </a:extLst>
                </a:gridCol>
                <a:gridCol w="629709">
                  <a:extLst>
                    <a:ext uri="{9D8B030D-6E8A-4147-A177-3AD203B41FA5}">
                      <a16:colId xmlns:a16="http://schemas.microsoft.com/office/drawing/2014/main" val="511534937"/>
                    </a:ext>
                  </a:extLst>
                </a:gridCol>
                <a:gridCol w="646384">
                  <a:extLst>
                    <a:ext uri="{9D8B030D-6E8A-4147-A177-3AD203B41FA5}">
                      <a16:colId xmlns:a16="http://schemas.microsoft.com/office/drawing/2014/main" val="2174349766"/>
                    </a:ext>
                  </a:extLst>
                </a:gridCol>
                <a:gridCol w="646384">
                  <a:extLst>
                    <a:ext uri="{9D8B030D-6E8A-4147-A177-3AD203B41FA5}">
                      <a16:colId xmlns:a16="http://schemas.microsoft.com/office/drawing/2014/main" val="2329850082"/>
                    </a:ext>
                  </a:extLst>
                </a:gridCol>
                <a:gridCol w="514617">
                  <a:extLst>
                    <a:ext uri="{9D8B030D-6E8A-4147-A177-3AD203B41FA5}">
                      <a16:colId xmlns:a16="http://schemas.microsoft.com/office/drawing/2014/main" val="2925991730"/>
                    </a:ext>
                  </a:extLst>
                </a:gridCol>
                <a:gridCol w="514617">
                  <a:extLst>
                    <a:ext uri="{9D8B030D-6E8A-4147-A177-3AD203B41FA5}">
                      <a16:colId xmlns:a16="http://schemas.microsoft.com/office/drawing/2014/main" val="4237037279"/>
                    </a:ext>
                  </a:extLst>
                </a:gridCol>
                <a:gridCol w="491131">
                  <a:extLst>
                    <a:ext uri="{9D8B030D-6E8A-4147-A177-3AD203B41FA5}">
                      <a16:colId xmlns:a16="http://schemas.microsoft.com/office/drawing/2014/main" val="2011596139"/>
                    </a:ext>
                  </a:extLst>
                </a:gridCol>
                <a:gridCol w="491131">
                  <a:extLst>
                    <a:ext uri="{9D8B030D-6E8A-4147-A177-3AD203B41FA5}">
                      <a16:colId xmlns:a16="http://schemas.microsoft.com/office/drawing/2014/main" val="2011491231"/>
                    </a:ext>
                  </a:extLst>
                </a:gridCol>
                <a:gridCol w="458014">
                  <a:extLst>
                    <a:ext uri="{9D8B030D-6E8A-4147-A177-3AD203B41FA5}">
                      <a16:colId xmlns:a16="http://schemas.microsoft.com/office/drawing/2014/main" val="504454573"/>
                    </a:ext>
                  </a:extLst>
                </a:gridCol>
                <a:gridCol w="458014">
                  <a:extLst>
                    <a:ext uri="{9D8B030D-6E8A-4147-A177-3AD203B41FA5}">
                      <a16:colId xmlns:a16="http://schemas.microsoft.com/office/drawing/2014/main" val="1901142596"/>
                    </a:ext>
                  </a:extLst>
                </a:gridCol>
              </a:tblGrid>
              <a:tr h="31011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 dirty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대청댐</a:t>
                      </a:r>
                      <a:r>
                        <a:rPr lang="en-US" altLang="ko-KR" sz="800" b="1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대청호</a:t>
                      </a:r>
                      <a:r>
                        <a:rPr lang="en-US" altLang="ko-KR" sz="800" b="1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주암댐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주암호</a:t>
                      </a:r>
                      <a:r>
                        <a:rPr lang="en-US" altLang="ko-KR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용담호</a:t>
                      </a:r>
                      <a:r>
                        <a:rPr lang="en-US" altLang="ko-KR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장흥댐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20" dirty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-12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탐진호</a:t>
                      </a:r>
                      <a:r>
                        <a:rPr lang="en-US" altLang="ko-KR" sz="800" kern="0" spc="-120" dirty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24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섬진강댐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옥정호</a:t>
                      </a:r>
                      <a:r>
                        <a:rPr lang="en-US" altLang="ko-KR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영천호</a:t>
                      </a:r>
                      <a:r>
                        <a:rPr lang="en-US" altLang="ko-KR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남강댐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진양호</a:t>
                      </a:r>
                      <a:r>
                        <a:rPr lang="en-US" altLang="ko-KR" sz="800" b="1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안계댐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20" dirty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-12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안계호</a:t>
                      </a:r>
                      <a:r>
                        <a:rPr lang="en-US" altLang="ko-KR" sz="800" kern="0" spc="-120" dirty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보령댐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보령호</a:t>
                      </a:r>
                      <a:r>
                        <a:rPr lang="en-US" altLang="ko-KR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횡성댐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횡성호</a:t>
                      </a:r>
                      <a:r>
                        <a:rPr lang="en-US" altLang="ko-KR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운문댐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운문호</a:t>
                      </a:r>
                      <a:r>
                        <a:rPr lang="en-US" altLang="ko-KR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사연댐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사연호</a:t>
                      </a:r>
                      <a:r>
                        <a:rPr lang="en-US" altLang="ko-KR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20" dirty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충주댐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120" dirty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-120" dirty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충주호</a:t>
                      </a:r>
                      <a:r>
                        <a:rPr lang="en-US" altLang="ko-KR" sz="800" kern="0" spc="-120" dirty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473908"/>
                  </a:ext>
                </a:extLst>
              </a:tr>
              <a:tr h="1339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추동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댐앞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신평교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12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댐앞</a:t>
                      </a:r>
                      <a:endParaRPr lang="ko-KR" altLang="en-US" sz="1000" kern="0" spc="-12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7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취수탑</a:t>
                      </a:r>
                      <a:r>
                        <a:rPr lang="en-US" altLang="ko-KR" sz="800" kern="0" spc="-17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취수탑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반연리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2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댐앞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7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청풍교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984583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미시행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70213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36278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306636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1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  <a:endParaRPr lang="en-US" sz="900" kern="0" spc="-19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105177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819194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1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836785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190197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783671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1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10606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355075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296039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1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13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755752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661137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138805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14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520966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667836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547723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577432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4512187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992758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839839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70742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077070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BFEFE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EBFEFE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20598"/>
                  </a:ext>
                </a:extLst>
              </a:tr>
              <a:tr h="173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FFF7CC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FFF7CC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FFF7CC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FFF7CC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FFF7CC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FFF7CC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FFF7CC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FFF7CC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FFF7CC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FFF7CC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FFF7CC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FFF7CC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FFF7CC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FFF7CC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FFF7CC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FFF7CC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FFF7CC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FFF7CC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FFF7CC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highlight>
                          <a:srgbClr val="FFF7CC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FFF7CC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FFF7CC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06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FB1F4-C17D-E07C-D640-B2DFD3906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38" y="219075"/>
            <a:ext cx="6023743" cy="1147609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최근 </a:t>
            </a:r>
            <a:r>
              <a:rPr lang="en-US" altLang="ko-KR" dirty="0"/>
              <a:t>5</a:t>
            </a:r>
            <a:r>
              <a:rPr lang="ko-KR" altLang="en-US" dirty="0"/>
              <a:t>개년</a:t>
            </a:r>
            <a:r>
              <a:rPr lang="en-US" altLang="ko-KR" dirty="0"/>
              <a:t>(’18</a:t>
            </a:r>
            <a:r>
              <a:rPr lang="ko-KR" altLang="en-US" dirty="0"/>
              <a:t>～’</a:t>
            </a:r>
            <a:r>
              <a:rPr lang="en-US" altLang="ko-KR" dirty="0"/>
              <a:t>22) </a:t>
            </a:r>
            <a:r>
              <a:rPr lang="ko-KR" altLang="en-US" dirty="0"/>
              <a:t>전국 조류</a:t>
            </a:r>
            <a:br>
              <a:rPr lang="en-US" altLang="ko-KR" dirty="0"/>
            </a:br>
            <a:r>
              <a:rPr lang="ko-KR" altLang="en-US" dirty="0" err="1"/>
              <a:t>경보제</a:t>
            </a:r>
            <a:r>
              <a:rPr lang="ko-KR" altLang="en-US" dirty="0"/>
              <a:t> 운영지점 및 발령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90CBC-B631-1457-B964-5C7C15B1C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39" y="1632155"/>
            <a:ext cx="5915588" cy="5006770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최근 </a:t>
            </a:r>
            <a:r>
              <a:rPr lang="en-US" altLang="ko-KR" dirty="0"/>
              <a:t>5</a:t>
            </a:r>
            <a:r>
              <a:rPr lang="ko-KR" altLang="en-US" dirty="0"/>
              <a:t>년간</a:t>
            </a:r>
            <a:r>
              <a:rPr lang="en-US" altLang="ko-KR" dirty="0"/>
              <a:t>(’18</a:t>
            </a:r>
            <a:r>
              <a:rPr lang="ko-KR" altLang="en-US" dirty="0"/>
              <a:t>～’</a:t>
            </a:r>
            <a:r>
              <a:rPr lang="en-US" altLang="ko-KR" dirty="0"/>
              <a:t>22</a:t>
            </a:r>
            <a:r>
              <a:rPr lang="ko-KR" altLang="en-US" dirty="0"/>
              <a:t>년</a:t>
            </a:r>
            <a:r>
              <a:rPr lang="en-US" altLang="ko-KR" dirty="0"/>
              <a:t>) </a:t>
            </a:r>
            <a:r>
              <a:rPr lang="ko-KR" altLang="en-US" dirty="0"/>
              <a:t>조류경보제 경계단계</a:t>
            </a:r>
            <a:r>
              <a:rPr lang="en-US" altLang="ko-KR" dirty="0"/>
              <a:t>(</a:t>
            </a:r>
            <a:r>
              <a:rPr lang="ko-KR" altLang="en-US" dirty="0"/>
              <a:t>남조류세포수 </a:t>
            </a:r>
            <a:r>
              <a:rPr lang="en-US" altLang="ko-KR" dirty="0"/>
              <a:t>10,000</a:t>
            </a:r>
            <a:r>
              <a:rPr lang="ko-KR" altLang="en-US" dirty="0"/>
              <a:t>셀</a:t>
            </a:r>
            <a:r>
              <a:rPr lang="en-US" altLang="ko-KR" dirty="0"/>
              <a:t>/mL </a:t>
            </a:r>
            <a:r>
              <a:rPr lang="ko-KR" altLang="en-US" dirty="0"/>
              <a:t>이상</a:t>
            </a:r>
            <a:r>
              <a:rPr lang="en-US" altLang="ko-KR" dirty="0"/>
              <a:t>) </a:t>
            </a:r>
            <a:r>
              <a:rPr lang="ko-KR" altLang="en-US" dirty="0"/>
              <a:t>발령일수는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낙동강 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13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개 지점 총 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424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일</a:t>
            </a:r>
            <a:r>
              <a:rPr lang="en-US" altLang="ko-KR" dirty="0"/>
              <a:t>(</a:t>
            </a:r>
            <a:r>
              <a:rPr lang="ko-KR" altLang="en-US" dirty="0"/>
              <a:t>저수지는 </a:t>
            </a:r>
            <a:r>
              <a:rPr lang="en-US" altLang="ko-KR" dirty="0"/>
              <a:t>36</a:t>
            </a:r>
            <a:r>
              <a:rPr lang="ko-KR" altLang="en-US" dirty="0"/>
              <a:t>일</a:t>
            </a:r>
            <a:r>
              <a:rPr lang="en-US" altLang="ko-KR" dirty="0"/>
              <a:t>),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금강 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개 지점 총 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일</a:t>
            </a:r>
            <a:r>
              <a:rPr lang="en-US" altLang="ko-KR" dirty="0"/>
              <a:t>(</a:t>
            </a:r>
            <a:r>
              <a:rPr lang="ko-KR" altLang="en-US" dirty="0"/>
              <a:t>대청댐</a:t>
            </a:r>
            <a:r>
              <a:rPr lang="en-US" altLang="ko-KR" dirty="0"/>
              <a:t>), </a:t>
            </a:r>
            <a:r>
              <a:rPr lang="ko-KR" altLang="en-US" dirty="0" err="1"/>
              <a:t>한강･영산강</a:t>
            </a:r>
            <a:r>
              <a:rPr lang="ko-KR" altLang="en-US" dirty="0"/>
              <a:t> 없음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1896507-153F-7982-C375-B82730E48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804" y="75263"/>
            <a:ext cx="5185219" cy="68002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0331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2DA7E-6E7E-0989-BFFE-2648ED120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219649"/>
            <a:ext cx="11711708" cy="620857"/>
          </a:xfrm>
        </p:spPr>
        <p:txBody>
          <a:bodyPr>
            <a:normAutofit/>
          </a:bodyPr>
          <a:lstStyle/>
          <a:p>
            <a:r>
              <a:rPr lang="ko-KR" altLang="en-US"/>
              <a:t>환경부의 조류 모니터링 및 정보 공유체계 현황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33905-5680-5EDF-7E10-D4C90BC51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914400"/>
            <a:ext cx="11711708" cy="57239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기존 수질예보제와 같이 </a:t>
            </a:r>
            <a:r>
              <a:rPr lang="ko-KR" altLang="en-US" b="1" dirty="0"/>
              <a:t>조류발생 상황을 미리 예측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'20</a:t>
            </a:r>
            <a:r>
              <a:rPr lang="ko-KR" altLang="en-US" dirty="0"/>
              <a:t>년 수질예보제와 조류경보제가 통합되며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조류예측 기능을 조류경보제 상수원 지점 대상실시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ko-KR" altLang="en-US" dirty="0"/>
              <a:t>* ‘조류예측 및 수질관리협의회에 관한 </a:t>
            </a:r>
            <a:r>
              <a:rPr lang="ko-KR" altLang="en-US" dirty="0" err="1"/>
              <a:t>규정’에서</a:t>
            </a:r>
            <a:r>
              <a:rPr lang="ko-KR" altLang="en-US" dirty="0"/>
              <a:t> 조류예측에 대해 규정하고 시행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HSPF</a:t>
            </a:r>
            <a:r>
              <a:rPr lang="ko-KR" altLang="en-US" dirty="0"/>
              <a:t>와 </a:t>
            </a:r>
            <a:r>
              <a:rPr lang="en-US" altLang="ko-KR" dirty="0"/>
              <a:t>EFDC-NIER </a:t>
            </a:r>
            <a:r>
              <a:rPr lang="ko-KR" altLang="en-US" dirty="0"/>
              <a:t>모델을 연계 이용하여 기상 및 오염원의 변화에 따른 장래의 조류 발생 및 변화를 예측하고 발표</a:t>
            </a:r>
            <a:endParaRPr lang="en-US" altLang="ko-KR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917E250-7352-BA8E-78A7-54E127661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587939"/>
              </p:ext>
            </p:extLst>
          </p:nvPr>
        </p:nvGraphicFramePr>
        <p:xfrm>
          <a:off x="1146111" y="4124960"/>
          <a:ext cx="9521889" cy="1945725"/>
        </p:xfrm>
        <a:graphic>
          <a:graphicData uri="http://schemas.openxmlformats.org/drawingml/2006/table">
            <a:tbl>
              <a:tblPr/>
              <a:tblGrid>
                <a:gridCol w="1279896">
                  <a:extLst>
                    <a:ext uri="{9D8B030D-6E8A-4147-A177-3AD203B41FA5}">
                      <a16:colId xmlns:a16="http://schemas.microsoft.com/office/drawing/2014/main" val="4225531324"/>
                    </a:ext>
                  </a:extLst>
                </a:gridCol>
                <a:gridCol w="8241993">
                  <a:extLst>
                    <a:ext uri="{9D8B030D-6E8A-4147-A177-3AD203B41FA5}">
                      <a16:colId xmlns:a16="http://schemas.microsoft.com/office/drawing/2014/main" val="2955998971"/>
                    </a:ext>
                  </a:extLst>
                </a:gridCol>
              </a:tblGrid>
              <a:tr h="435649">
                <a:tc>
                  <a:txBody>
                    <a:bodyPr/>
                    <a:lstStyle/>
                    <a:p>
                      <a:pPr marL="388620" marR="0" indent="-38862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8270" algn="l"/>
                        </a:tabLs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기 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88620" marR="0" indent="-38862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8270" algn="l"/>
                        </a:tabLst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5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월～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10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606812"/>
                  </a:ext>
                </a:extLst>
              </a:tr>
              <a:tr h="493802">
                <a:tc>
                  <a:txBody>
                    <a:bodyPr/>
                    <a:lstStyle/>
                    <a:p>
                      <a:pPr marL="388620" marR="0" indent="-38862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8270" algn="l"/>
                        </a:tabLs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항 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88620" marR="0" indent="-38862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8270" algn="l"/>
                        </a:tabLs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수온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유해남조류 세포수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기타 필요한 사항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1382259"/>
                  </a:ext>
                </a:extLst>
              </a:tr>
              <a:tr h="468646">
                <a:tc>
                  <a:txBody>
                    <a:bodyPr/>
                    <a:lstStyle/>
                    <a:p>
                      <a:pPr marL="388620" marR="0" indent="-38862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8270" algn="l"/>
                        </a:tabLs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주 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88620" marR="0" indent="-38862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8270" algn="l"/>
                        </a:tabLs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주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회</a:t>
                      </a:r>
                      <a:r>
                        <a:rPr lang="ko-KR" altLang="en-US" sz="1800" kern="0" spc="0" baseline="300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*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월요일과 목요일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 17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814062"/>
                  </a:ext>
                </a:extLst>
              </a:tr>
              <a:tr h="547628">
                <a:tc>
                  <a:txBody>
                    <a:bodyPr/>
                    <a:lstStyle/>
                    <a:p>
                      <a:pPr marL="388620" marR="0" indent="-38862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8270" algn="l"/>
                        </a:tabLs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지 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8270" algn="l"/>
                        </a:tabLs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8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개 지점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이천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해평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강정･고령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창녕･함안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물금･매리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대청호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팔당호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진양호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95237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91DC2B2-6523-3829-2D72-351D3CC82CDB}"/>
              </a:ext>
            </a:extLst>
          </p:cNvPr>
          <p:cNvSpPr txBox="1"/>
          <p:nvPr/>
        </p:nvSpPr>
        <p:spPr>
          <a:xfrm>
            <a:off x="2621280" y="3567202"/>
            <a:ext cx="6096000" cy="483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&lt;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조류예측 주요 내용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&gt;</a:t>
            </a:r>
            <a:endParaRPr lang="ko-KR" altLang="en-US" sz="1100" kern="0" spc="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433F40-B5CF-D0FC-EFB4-396DB201AF90}"/>
              </a:ext>
            </a:extLst>
          </p:cNvPr>
          <p:cNvSpPr txBox="1"/>
          <p:nvPr/>
        </p:nvSpPr>
        <p:spPr>
          <a:xfrm>
            <a:off x="1046480" y="6111325"/>
            <a:ext cx="9824720" cy="42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7530" marR="0" indent="-55753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1398270" algn="l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* </a:t>
            </a:r>
            <a:r>
              <a:rPr lang="en-US" altLang="ko-KR" sz="1800" kern="0" spc="-9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단, </a:t>
            </a:r>
            <a:r>
              <a:rPr lang="en-US" altLang="ko-KR" sz="1800" kern="0" spc="-9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유해남조류</a:t>
            </a:r>
            <a:r>
              <a:rPr lang="en-US" altLang="ko-KR" sz="1800" kern="0" spc="-9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 </a:t>
            </a:r>
            <a:r>
              <a:rPr lang="en-US" altLang="ko-KR" sz="1800" kern="0" spc="-9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세포수</a:t>
            </a:r>
            <a:r>
              <a:rPr lang="en-US" altLang="ko-KR" sz="1800" kern="0" spc="-9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 10,000 </a:t>
            </a:r>
            <a:r>
              <a:rPr lang="en-US" altLang="ko-KR" sz="1800" kern="0" spc="-9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세포</a:t>
            </a:r>
            <a:r>
              <a:rPr lang="en-US" altLang="ko-KR" sz="1800" kern="0" spc="-9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/</a:t>
            </a:r>
            <a:r>
              <a:rPr lang="en-US" altLang="ko-KR" sz="1800" kern="0" spc="-9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mL를</a:t>
            </a:r>
            <a:r>
              <a:rPr lang="en-US" altLang="ko-KR" sz="1800" kern="0" spc="-9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 </a:t>
            </a:r>
            <a:r>
              <a:rPr lang="en-US" altLang="ko-KR" sz="1800" kern="0" spc="-9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하루라도</a:t>
            </a:r>
            <a:r>
              <a:rPr lang="en-US" altLang="ko-KR" sz="1800" kern="0" spc="-9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 </a:t>
            </a:r>
            <a:r>
              <a:rPr lang="en-US" altLang="ko-KR" sz="1800" kern="0" spc="-9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초과시</a:t>
            </a:r>
            <a:r>
              <a:rPr lang="en-US" altLang="ko-KR" sz="1800" kern="0" spc="-9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, 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매 </a:t>
            </a:r>
            <a:r>
              <a:rPr lang="en-US" altLang="ko-KR" sz="1800" kern="0" spc="-6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근무일마다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 </a:t>
            </a:r>
            <a:r>
              <a:rPr lang="en-US" altLang="ko-KR" sz="1800" kern="0" spc="-6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발표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한양중고딕"/>
            </a:endParaRPr>
          </a:p>
        </p:txBody>
      </p:sp>
    </p:spTree>
    <p:extLst>
      <p:ext uri="{BB962C8B-B14F-4D97-AF65-F5344CB8AC3E}">
        <p14:creationId xmlns:p14="http://schemas.microsoft.com/office/powerpoint/2010/main" val="2593936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2DA7E-6E7E-0989-BFFE-2648ED120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219649"/>
            <a:ext cx="11711708" cy="620857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환경부의 조류 모니터링 및 정보 공유체계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33905-5680-5EDF-7E10-D4C90BC51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38" y="914400"/>
            <a:ext cx="11712575" cy="2802193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관련기관 및 대국민 정보로 제공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수치모델링을 이용한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조류예측 정보는 물환경정보시스템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(http://water.nier.go.kr)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을 통해 공개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2020</a:t>
            </a:r>
            <a:r>
              <a:rPr lang="ko-KR" altLang="en-US" dirty="0"/>
              <a:t>년 총 </a:t>
            </a:r>
            <a:r>
              <a:rPr lang="en-US" altLang="ko-KR" dirty="0"/>
              <a:t>6</a:t>
            </a:r>
            <a:r>
              <a:rPr lang="ko-KR" altLang="en-US" dirty="0"/>
              <a:t>개 지점</a:t>
            </a:r>
            <a:r>
              <a:rPr lang="en-US" altLang="ko-KR" b="1" dirty="0"/>
              <a:t>(</a:t>
            </a:r>
            <a:r>
              <a:rPr lang="ko-KR" altLang="en-US" b="1" dirty="0"/>
              <a:t>한강 이천</a:t>
            </a:r>
            <a:r>
              <a:rPr lang="en-US" altLang="ko-KR" b="1" dirty="0"/>
              <a:t>, </a:t>
            </a:r>
            <a:r>
              <a:rPr lang="ko-KR" altLang="en-US" b="1" dirty="0"/>
              <a:t>낙동강 </a:t>
            </a:r>
            <a:r>
              <a:rPr lang="ko-KR" altLang="en-US" b="1" dirty="0" err="1"/>
              <a:t>해평</a:t>
            </a:r>
            <a:r>
              <a:rPr lang="en-US" altLang="ko-KR" b="1" dirty="0"/>
              <a:t>, </a:t>
            </a:r>
            <a:r>
              <a:rPr lang="ko-KR" altLang="en-US" b="1" dirty="0"/>
              <a:t>강정고령</a:t>
            </a:r>
            <a:r>
              <a:rPr lang="en-US" altLang="ko-KR" b="1" dirty="0"/>
              <a:t>, </a:t>
            </a:r>
            <a:r>
              <a:rPr lang="ko-KR" altLang="en-US" b="1" dirty="0"/>
              <a:t>칠서</a:t>
            </a:r>
            <a:r>
              <a:rPr lang="en-US" altLang="ko-KR" b="1" dirty="0"/>
              <a:t>, </a:t>
            </a:r>
            <a:r>
              <a:rPr lang="ko-KR" altLang="en-US" b="1" dirty="0" err="1"/>
              <a:t>물금매리</a:t>
            </a:r>
            <a:r>
              <a:rPr lang="en-US" altLang="ko-KR" b="1" dirty="0"/>
              <a:t>, </a:t>
            </a:r>
            <a:r>
              <a:rPr lang="ko-KR" altLang="en-US" b="1" dirty="0"/>
              <a:t>금강 대청호</a:t>
            </a:r>
            <a:r>
              <a:rPr lang="en-US" altLang="ko-KR" dirty="0"/>
              <a:t>) </a:t>
            </a:r>
            <a:r>
              <a:rPr lang="ko-KR" altLang="en-US" dirty="0"/>
              <a:t>운영 시작으로 </a:t>
            </a:r>
            <a:r>
              <a:rPr lang="en-US" altLang="ko-KR" dirty="0"/>
              <a:t>2021</a:t>
            </a:r>
            <a:r>
              <a:rPr lang="ko-KR" altLang="en-US" dirty="0"/>
              <a:t>년 총 </a:t>
            </a:r>
            <a:r>
              <a:rPr lang="en-US" altLang="ko-KR" b="1" dirty="0"/>
              <a:t>8</a:t>
            </a:r>
            <a:r>
              <a:rPr lang="ko-KR" altLang="en-US" b="1" dirty="0" err="1"/>
              <a:t>개지점</a:t>
            </a:r>
            <a:r>
              <a:rPr lang="en-US" altLang="ko-KR" b="1" dirty="0"/>
              <a:t>(</a:t>
            </a:r>
            <a:r>
              <a:rPr lang="ko-KR" altLang="en-US" b="1" dirty="0"/>
              <a:t>팔당호</a:t>
            </a:r>
            <a:r>
              <a:rPr lang="en-US" altLang="ko-KR" b="1" dirty="0"/>
              <a:t>, </a:t>
            </a:r>
            <a:r>
              <a:rPr lang="ko-KR" altLang="en-US" b="1" dirty="0" err="1"/>
              <a:t>진양호</a:t>
            </a:r>
            <a:r>
              <a:rPr lang="ko-KR" altLang="en-US" b="1" dirty="0"/>
              <a:t> 추가</a:t>
            </a:r>
            <a:r>
              <a:rPr lang="en-US" altLang="ko-KR" b="1" dirty="0"/>
              <a:t>)</a:t>
            </a:r>
            <a:r>
              <a:rPr lang="ko-KR" altLang="en-US" dirty="0"/>
              <a:t>에 대해 </a:t>
            </a:r>
            <a:r>
              <a:rPr lang="ko-KR" altLang="en-US" dirty="0" err="1"/>
              <a:t>유해남조류</a:t>
            </a:r>
            <a:r>
              <a:rPr lang="ko-KR" altLang="en-US" dirty="0"/>
              <a:t> </a:t>
            </a:r>
            <a:r>
              <a:rPr lang="ko-KR" altLang="en-US" dirty="0" err="1"/>
              <a:t>세포수</a:t>
            </a:r>
            <a:r>
              <a:rPr lang="ko-KR" altLang="en-US" dirty="0"/>
              <a:t> 농도</a:t>
            </a:r>
            <a:r>
              <a:rPr lang="en-US" altLang="ko-KR" dirty="0"/>
              <a:t>(</a:t>
            </a:r>
            <a:r>
              <a:rPr lang="ko-KR" altLang="en-US" dirty="0"/>
              <a:t>구간 범위</a:t>
            </a:r>
            <a:r>
              <a:rPr lang="en-US" altLang="ko-KR" dirty="0"/>
              <a:t>) </a:t>
            </a:r>
            <a:r>
              <a:rPr lang="ko-KR" altLang="en-US" dirty="0"/>
              <a:t>및 수온에 대한 향후 </a:t>
            </a:r>
            <a:r>
              <a:rPr lang="en-US" altLang="ko-KR" dirty="0"/>
              <a:t>7</a:t>
            </a:r>
            <a:r>
              <a:rPr lang="ko-KR" altLang="en-US" dirty="0"/>
              <a:t>일간의 예측정보 제공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841EA99-8F44-B4A3-CCBB-7A04B3898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695946"/>
              </p:ext>
            </p:extLst>
          </p:nvPr>
        </p:nvGraphicFramePr>
        <p:xfrm>
          <a:off x="945685" y="3997494"/>
          <a:ext cx="10007450" cy="21574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45830">
                  <a:extLst>
                    <a:ext uri="{9D8B030D-6E8A-4147-A177-3AD203B41FA5}">
                      <a16:colId xmlns:a16="http://schemas.microsoft.com/office/drawing/2014/main" val="2581411380"/>
                    </a:ext>
                  </a:extLst>
                </a:gridCol>
                <a:gridCol w="8361620">
                  <a:extLst>
                    <a:ext uri="{9D8B030D-6E8A-4147-A177-3AD203B41FA5}">
                      <a16:colId xmlns:a16="http://schemas.microsoft.com/office/drawing/2014/main" val="335989870"/>
                    </a:ext>
                  </a:extLst>
                </a:gridCol>
              </a:tblGrid>
              <a:tr h="2798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8270" algn="l"/>
                        </a:tabLst>
                      </a:pPr>
                      <a:r>
                        <a:rPr lang="ko-KR" altLang="en-US" sz="1500" b="1" kern="0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구 분</a:t>
                      </a:r>
                      <a:endParaRPr lang="ko-KR" altLang="en-US" sz="1500" b="1" kern="0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8270" algn="l"/>
                        </a:tabLst>
                      </a:pPr>
                      <a:r>
                        <a:rPr lang="ko-KR" altLang="en-US" sz="1500" b="1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유해남조류</a:t>
                      </a:r>
                      <a:r>
                        <a:rPr lang="ko-KR" altLang="en-US" sz="1500" b="1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 </a:t>
                      </a:r>
                      <a:r>
                        <a:rPr lang="ko-KR" altLang="en-US" sz="1500" b="1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세포수</a:t>
                      </a:r>
                      <a:r>
                        <a:rPr lang="ko-KR" altLang="en-US" sz="1500" b="1" kern="0" spc="0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*</a:t>
                      </a:r>
                      <a:r>
                        <a:rPr lang="ko-KR" altLang="en-US" sz="1500" b="1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D9D9D9"/>
                          </a:highlight>
                          <a:latin typeface="함초롬바탕" panose="02030604000101010101" pitchFamily="18" charset="-127"/>
                          <a:ea typeface="한양중고딕"/>
                        </a:rPr>
                        <a:t> </a:t>
                      </a:r>
                      <a:r>
                        <a:rPr lang="ko-KR" altLang="en-US" sz="1500" b="1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D9D9D9"/>
                          </a:highlight>
                          <a:latin typeface="한양중고딕"/>
                          <a:ea typeface="한양중고딕"/>
                        </a:rPr>
                        <a:t>예측 값</a:t>
                      </a:r>
                      <a:endParaRPr lang="ko-KR" altLang="en-US" sz="1500" b="1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highlight>
                          <a:srgbClr val="D9D9D9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333496"/>
                  </a:ext>
                </a:extLst>
              </a:tr>
              <a:tr h="2798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8270" algn="l"/>
                        </a:tabLst>
                      </a:pPr>
                      <a:r>
                        <a:rPr lang="en-US" altLang="ko-KR" sz="1500" kern="0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0</a:t>
                      </a:r>
                      <a:r>
                        <a:rPr lang="ko-KR" altLang="en-US" sz="1500" kern="0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단계</a:t>
                      </a:r>
                      <a:endParaRPr lang="ko-KR" altLang="en-US" sz="1500" kern="0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8270" algn="l"/>
                        </a:tabLst>
                      </a:pPr>
                      <a:r>
                        <a:rPr lang="en-US" altLang="ko-KR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1,000 </a:t>
                      </a:r>
                      <a:r>
                        <a:rPr lang="ko-KR" altLang="en-US" sz="15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세포수</a:t>
                      </a:r>
                      <a:r>
                        <a:rPr lang="en-US" altLang="ko-KR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/</a:t>
                      </a:r>
                      <a:r>
                        <a:rPr lang="en-US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mL </a:t>
                      </a:r>
                      <a:r>
                        <a:rPr lang="ko-KR" altLang="en-US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미만</a:t>
                      </a:r>
                      <a:endParaRPr lang="ko-KR" altLang="en-US" sz="15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31835"/>
                  </a:ext>
                </a:extLst>
              </a:tr>
              <a:tr h="4379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8270" algn="l"/>
                        </a:tabLst>
                      </a:pPr>
                      <a:r>
                        <a:rPr lang="en-US" altLang="ko-KR" sz="1500" kern="0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1</a:t>
                      </a:r>
                      <a:r>
                        <a:rPr lang="ko-KR" altLang="en-US" sz="1500" kern="0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단계</a:t>
                      </a:r>
                      <a:endParaRPr lang="ko-KR" altLang="en-US" sz="1500" kern="0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8270" algn="l"/>
                        </a:tabLst>
                      </a:pPr>
                      <a:r>
                        <a:rPr lang="en-US" altLang="ko-KR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1,000 </a:t>
                      </a:r>
                      <a:r>
                        <a:rPr lang="ko-KR" altLang="en-US" sz="15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세포수</a:t>
                      </a:r>
                      <a:r>
                        <a:rPr lang="en-US" altLang="ko-KR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/mL </a:t>
                      </a:r>
                      <a:r>
                        <a:rPr lang="ko-KR" altLang="en-US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이상～</a:t>
                      </a:r>
                      <a:r>
                        <a:rPr lang="en-US" altLang="ko-KR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10,000 </a:t>
                      </a:r>
                      <a:r>
                        <a:rPr lang="ko-KR" altLang="en-US" sz="15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세포수</a:t>
                      </a:r>
                      <a:r>
                        <a:rPr lang="en-US" altLang="ko-KR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/mL </a:t>
                      </a:r>
                      <a:r>
                        <a:rPr lang="ko-KR" altLang="en-US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미만</a:t>
                      </a:r>
                      <a:endParaRPr lang="ko-KR" altLang="en-US" sz="15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596176"/>
                  </a:ext>
                </a:extLst>
              </a:tr>
              <a:tr h="4379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8270" algn="l"/>
                        </a:tabLst>
                      </a:pPr>
                      <a:r>
                        <a:rPr lang="en-US" altLang="ko-KR" sz="1500" kern="0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2</a:t>
                      </a:r>
                      <a:r>
                        <a:rPr lang="ko-KR" altLang="en-US" sz="1500" kern="0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단계</a:t>
                      </a:r>
                      <a:endParaRPr lang="ko-KR" altLang="en-US" sz="1500" kern="0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8270" algn="l"/>
                        </a:tabLst>
                      </a:pPr>
                      <a:r>
                        <a:rPr lang="en-US" altLang="ko-KR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10,000 </a:t>
                      </a:r>
                      <a:r>
                        <a:rPr lang="ko-KR" altLang="en-US" sz="15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세포수</a:t>
                      </a:r>
                      <a:r>
                        <a:rPr lang="en-US" altLang="ko-KR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/mL </a:t>
                      </a:r>
                      <a:r>
                        <a:rPr lang="ko-KR" altLang="en-US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이상～</a:t>
                      </a:r>
                      <a:r>
                        <a:rPr lang="en-US" altLang="ko-KR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100,000 </a:t>
                      </a:r>
                      <a:r>
                        <a:rPr lang="ko-KR" altLang="en-US" sz="15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세포수</a:t>
                      </a:r>
                      <a:r>
                        <a:rPr lang="en-US" altLang="ko-KR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/mL </a:t>
                      </a:r>
                      <a:r>
                        <a:rPr lang="ko-KR" altLang="en-US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미만</a:t>
                      </a:r>
                      <a:endParaRPr lang="ko-KR" altLang="en-US" sz="15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677827"/>
                  </a:ext>
                </a:extLst>
              </a:tr>
              <a:tr h="4419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8270" algn="l"/>
                        </a:tabLst>
                      </a:pPr>
                      <a:r>
                        <a:rPr lang="en-US" altLang="ko-KR" sz="1500" kern="0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3</a:t>
                      </a:r>
                      <a:r>
                        <a:rPr lang="ko-KR" altLang="en-US" sz="1500" kern="0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단계</a:t>
                      </a:r>
                      <a:endParaRPr lang="ko-KR" altLang="en-US" sz="1500" kern="0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8270" algn="l"/>
                        </a:tabLst>
                      </a:pPr>
                      <a:r>
                        <a:rPr lang="en-US" altLang="ko-KR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100,000 </a:t>
                      </a:r>
                      <a:r>
                        <a:rPr lang="ko-KR" altLang="en-US" sz="15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세포수</a:t>
                      </a:r>
                      <a:r>
                        <a:rPr lang="en-US" altLang="ko-KR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/mL </a:t>
                      </a:r>
                      <a:r>
                        <a:rPr lang="ko-KR" altLang="en-US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이상～</a:t>
                      </a:r>
                      <a:r>
                        <a:rPr lang="en-US" altLang="ko-KR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1,000,000 </a:t>
                      </a:r>
                      <a:r>
                        <a:rPr lang="ko-KR" altLang="en-US" sz="15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세포수</a:t>
                      </a:r>
                      <a:r>
                        <a:rPr lang="en-US" altLang="ko-KR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/mL </a:t>
                      </a:r>
                      <a:r>
                        <a:rPr lang="ko-KR" altLang="en-US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미만</a:t>
                      </a:r>
                      <a:endParaRPr lang="ko-KR" altLang="en-US" sz="15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319269"/>
                  </a:ext>
                </a:extLst>
              </a:tr>
              <a:tr h="2798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8270" algn="l"/>
                        </a:tabLst>
                      </a:pPr>
                      <a:r>
                        <a:rPr lang="en-US" altLang="ko-KR" sz="1500" kern="0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4</a:t>
                      </a:r>
                      <a:r>
                        <a:rPr lang="ko-KR" altLang="en-US" sz="1500" kern="0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단계</a:t>
                      </a:r>
                      <a:endParaRPr lang="ko-KR" altLang="en-US" sz="1500" kern="0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98270" algn="l"/>
                        </a:tabLst>
                      </a:pPr>
                      <a:r>
                        <a:rPr lang="en-US" altLang="ko-KR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1,000,000 </a:t>
                      </a:r>
                      <a:r>
                        <a:rPr lang="ko-KR" altLang="en-US" sz="15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세포수</a:t>
                      </a:r>
                      <a:r>
                        <a:rPr lang="en-US" altLang="ko-KR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/</a:t>
                      </a:r>
                      <a:r>
                        <a:rPr lang="en-US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mL </a:t>
                      </a:r>
                      <a:r>
                        <a:rPr lang="ko-KR" altLang="en-US" sz="15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한양중고딕"/>
                          <a:ea typeface="한양중고딕"/>
                        </a:rPr>
                        <a:t>이상</a:t>
                      </a:r>
                      <a:endParaRPr lang="ko-KR" altLang="en-US" sz="15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0129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A0779CC-79B7-B3EC-44BC-9974C1BDFB90}"/>
              </a:ext>
            </a:extLst>
          </p:cNvPr>
          <p:cNvSpPr txBox="1"/>
          <p:nvPr/>
        </p:nvSpPr>
        <p:spPr>
          <a:xfrm>
            <a:off x="1427557" y="3549632"/>
            <a:ext cx="3812944" cy="483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&lt;</a:t>
            </a:r>
            <a:r>
              <a:rPr lang="ko-KR" altLang="en-US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조류예측 단계</a:t>
            </a:r>
            <a:r>
              <a:rPr lang="en-US" altLang="ko-KR" sz="1800" b="1" kern="0" spc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한양중고딕"/>
                <a:ea typeface="한양중고딕"/>
              </a:rPr>
              <a:t>&gt;</a:t>
            </a:r>
            <a:endParaRPr lang="ko-KR" altLang="en-US" sz="1100" kern="0" spc="0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0C6E28-C8D7-2A1B-523E-BEB1340EBD7C}"/>
              </a:ext>
            </a:extLst>
          </p:cNvPr>
          <p:cNvSpPr txBox="1"/>
          <p:nvPr/>
        </p:nvSpPr>
        <p:spPr>
          <a:xfrm>
            <a:off x="855406" y="6184489"/>
            <a:ext cx="10530348" cy="42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6900" marR="0" indent="-59690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*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남조류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 세포수는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유해남조류인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Anabaena,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Aphanizomenon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, Microcystis, Oscillatoria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중고딕"/>
                <a:ea typeface="한양중고딕"/>
              </a:rPr>
              <a:t>속 세포수의 합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8A19FF-7205-403C-B1D5-8B54313BF41C}"/>
              </a:ext>
            </a:extLst>
          </p:cNvPr>
          <p:cNvSpPr/>
          <p:nvPr/>
        </p:nvSpPr>
        <p:spPr>
          <a:xfrm>
            <a:off x="776748" y="3997494"/>
            <a:ext cx="10609006" cy="22558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593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2DA7E-6E7E-0989-BFFE-2648ED120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38" y="219075"/>
            <a:ext cx="11712575" cy="620713"/>
          </a:xfrm>
        </p:spPr>
        <p:txBody>
          <a:bodyPr>
            <a:normAutofit/>
          </a:bodyPr>
          <a:lstStyle/>
          <a:p>
            <a:r>
              <a:rPr lang="ko-KR" altLang="en-US"/>
              <a:t>환경부의 조류 모니터링 및 정보 공유체계 현황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33905-5680-5EDF-7E10-D4C90BC51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38" y="914400"/>
            <a:ext cx="11712575" cy="5724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취</a:t>
            </a:r>
            <a:r>
              <a:rPr lang="en-US" altLang="ko-KR" b="1" dirty="0"/>
              <a:t>․</a:t>
            </a:r>
            <a:r>
              <a:rPr lang="ko-KR" altLang="en-US" b="1" dirty="0" err="1"/>
              <a:t>정수장</a:t>
            </a:r>
            <a:r>
              <a:rPr lang="ko-KR" altLang="en-US" b="1" dirty="0"/>
              <a:t> </a:t>
            </a:r>
            <a:r>
              <a:rPr lang="ko-KR" altLang="en-US" b="1" dirty="0" err="1"/>
              <a:t>녹조</a:t>
            </a:r>
            <a:r>
              <a:rPr lang="ko-KR" altLang="en-US" b="1" dirty="0"/>
              <a:t> 대비</a:t>
            </a:r>
            <a:r>
              <a:rPr lang="en-US" altLang="ko-KR" sz="2000" dirty="0"/>
              <a:t>(</a:t>
            </a:r>
            <a:r>
              <a:rPr lang="ko-KR" altLang="en-US" sz="2000" dirty="0"/>
              <a:t>환경부 </a:t>
            </a:r>
            <a:r>
              <a:rPr lang="ko-KR" altLang="en-US" sz="2000" dirty="0" err="1"/>
              <a:t>정수장</a:t>
            </a:r>
            <a:r>
              <a:rPr lang="ko-KR" altLang="en-US" sz="2000" dirty="0"/>
              <a:t> 조류대응 가이드라인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원수에 대한 주기적인 수질모니터링</a:t>
            </a:r>
            <a:r>
              <a:rPr lang="en-US" altLang="ko-KR" dirty="0"/>
              <a:t>(pH, </a:t>
            </a:r>
            <a:r>
              <a:rPr lang="ko-KR" altLang="en-US" dirty="0"/>
              <a:t>조류</a:t>
            </a:r>
            <a:r>
              <a:rPr lang="en-US" altLang="ko-KR" dirty="0"/>
              <a:t>, </a:t>
            </a:r>
            <a:r>
              <a:rPr lang="ko-KR" altLang="en-US" dirty="0" err="1"/>
              <a:t>맛･냄새물질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조류경보 발령 시 </a:t>
            </a:r>
            <a:r>
              <a:rPr lang="ko-KR" alt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조류독소인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마이크로시스틴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-LR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농도를 측정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정수</a:t>
            </a:r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  <a:r>
              <a:rPr lang="en-US" altLang="ko-KR" dirty="0"/>
              <a:t>, '17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월부터 그 검사 결과는 </a:t>
            </a:r>
            <a:r>
              <a:rPr lang="ko-KR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국가상수도정보시스템</a:t>
            </a:r>
            <a:r>
              <a:rPr lang="en-US" altLang="ko-KR" dirty="0"/>
              <a:t>(www.waternow.go.kr, </a:t>
            </a:r>
            <a:r>
              <a:rPr lang="ko-KR" altLang="en-US" dirty="0"/>
              <a:t>한국수자원공사 운영</a:t>
            </a:r>
            <a:r>
              <a:rPr lang="en-US" altLang="ko-KR" dirty="0"/>
              <a:t>)</a:t>
            </a:r>
            <a:r>
              <a:rPr lang="ko-KR" altLang="en-US" dirty="0"/>
              <a:t>에 공개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D02A1E-D270-D1BE-2F3D-82EA9E30A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474" y="3252024"/>
            <a:ext cx="6991043" cy="333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55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5475</Words>
  <Application>Microsoft Office PowerPoint</Application>
  <PresentationFormat>와이드스크린</PresentationFormat>
  <Paragraphs>922</Paragraphs>
  <Slides>45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5" baseType="lpstr">
      <vt:lpstr>HCI Poppy</vt:lpstr>
      <vt:lpstr>맑은 고딕</vt:lpstr>
      <vt:lpstr>한양신명조</vt:lpstr>
      <vt:lpstr>한양중고딕</vt:lpstr>
      <vt:lpstr>함초롬바탕</vt:lpstr>
      <vt:lpstr>휴먼고딕</vt:lpstr>
      <vt:lpstr>휴먼명조</vt:lpstr>
      <vt:lpstr>Arial</vt:lpstr>
      <vt:lpstr>Calibri</vt:lpstr>
      <vt:lpstr>Office 테마</vt:lpstr>
      <vt:lpstr>수리특성을 고려한  자료기반 인공지능 녹조·수질 예측모형 개발 – Part 1</vt:lpstr>
      <vt:lpstr>1. 물관리 기관별 수리, 수질, 기상 자료 생산·관리·공유 서비스 현황 조사</vt:lpstr>
      <vt:lpstr>환경부의 조류경보제</vt:lpstr>
      <vt:lpstr>PowerPoint 프레젠테이션</vt:lpstr>
      <vt:lpstr>PowerPoint 프레젠테이션</vt:lpstr>
      <vt:lpstr>최근 5개년(’18～’22) 전국 조류 경보제 운영지점 및 발령 현황</vt:lpstr>
      <vt:lpstr>환경부의 조류 모니터링 및 정보 공유체계 현황</vt:lpstr>
      <vt:lpstr>환경부의 조류 모니터링 및 정보 공유체계 현황</vt:lpstr>
      <vt:lpstr>환경부의 조류 모니터링 및 정보 공유체계 현황</vt:lpstr>
      <vt:lpstr>K-water의 녹조 모니터링 및 정보 유통･공유체계 현황</vt:lpstr>
      <vt:lpstr>기상청 지상기상관측</vt:lpstr>
      <vt:lpstr>2. 대상지역 특성에 따른 자료 분류 및 활용도 분석</vt:lpstr>
      <vt:lpstr>팔당댐 조류 발생 특성</vt:lpstr>
      <vt:lpstr>팔당댐 조류 발생 특성</vt:lpstr>
      <vt:lpstr>대청댐 조류 발생 특성</vt:lpstr>
      <vt:lpstr>대청댐 조류 발생 특성</vt:lpstr>
      <vt:lpstr>남강댐 조류 발생 특성</vt:lpstr>
      <vt:lpstr>남강댐 조류 발생 특성</vt:lpstr>
      <vt:lpstr>녹조 예측을 위한 자료 분류 및 활용도</vt:lpstr>
      <vt:lpstr>녹조 예측을 위한 자료 분류 및 활용도</vt:lpstr>
      <vt:lpstr>녹조 예측을 위한 자료 분류 및 활용도</vt:lpstr>
      <vt:lpstr>녹조 예측을 위한 자료 분류 및 활용도</vt:lpstr>
      <vt:lpstr>녹조 예측을 위한 자료 분류 및 활용도</vt:lpstr>
      <vt:lpstr>3. 탐색적 데이터 분석(EDA) 개념 및 분석절차</vt:lpstr>
      <vt:lpstr>데이터 분석의 과정</vt:lpstr>
      <vt:lpstr>EDA 분석단계별 내용</vt:lpstr>
      <vt:lpstr>EDA 분석절차</vt:lpstr>
      <vt:lpstr>① 전체적인 데이터 확인</vt:lpstr>
      <vt:lpstr>① 전체적인 데이터 확인</vt:lpstr>
      <vt:lpstr>② 데이터 전처리 (Data Processing)</vt:lpstr>
      <vt:lpstr>② 데이터 전처리 (Data Processing)</vt:lpstr>
      <vt:lpstr>② 데이터 전처리 (Data Processing)</vt:lpstr>
      <vt:lpstr>② 데이터 전처리 (Data Processing)</vt:lpstr>
      <vt:lpstr>② 데이터 전처리 (Data Processing)</vt:lpstr>
      <vt:lpstr>② 데이터 전처리 (Data Processing)</vt:lpstr>
      <vt:lpstr>② 데이터 전처리 (Data Processing)</vt:lpstr>
      <vt:lpstr>③ 개별 변수의 분석: 단변량 분석 (Univariate Analysis)</vt:lpstr>
      <vt:lpstr>③ 개별 변수의 분석: 단변량 분석 (Univariate Analysis)</vt:lpstr>
      <vt:lpstr>④ 변수 간의 관계 분석: 이변량/다변량 분석(Bivariate/Multivariate Analysis)</vt:lpstr>
      <vt:lpstr>④ 변수 간의 관계 분석: 이변량/다변량 분석(Bivariate/Multivariate Analysis)</vt:lpstr>
      <vt:lpstr>4. 피처엔지니어링 (Feature Engineering)</vt:lpstr>
      <vt:lpstr>피처엔지니어링의 개념 및 중요성</vt:lpstr>
      <vt:lpstr>피처엔지니어링 방법</vt:lpstr>
      <vt:lpstr>피처엔지니어링 방법</vt:lpstr>
      <vt:lpstr>피처엔지니어링 방법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수리특성을 고려한 자료기반 인공지능 녹조·수질 예측 모형 개발 – Part 1</dc:title>
  <dc:creator>O365</dc:creator>
  <cp:lastModifiedBy>kwater</cp:lastModifiedBy>
  <cp:revision>48</cp:revision>
  <dcterms:created xsi:type="dcterms:W3CDTF">2024-04-08T16:15:06Z</dcterms:created>
  <dcterms:modified xsi:type="dcterms:W3CDTF">2024-04-09T01:40:28Z</dcterms:modified>
</cp:coreProperties>
</file>